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28" r:id="rId4"/>
    <p:sldId id="273" r:id="rId5"/>
    <p:sldId id="270" r:id="rId6"/>
    <p:sldId id="320" r:id="rId7"/>
    <p:sldId id="316" r:id="rId8"/>
    <p:sldId id="274" r:id="rId9"/>
    <p:sldId id="266" r:id="rId10"/>
    <p:sldId id="282" r:id="rId11"/>
    <p:sldId id="303" r:id="rId12"/>
    <p:sldId id="312" r:id="rId13"/>
    <p:sldId id="311" r:id="rId14"/>
    <p:sldId id="318" r:id="rId15"/>
    <p:sldId id="304" r:id="rId16"/>
    <p:sldId id="310" r:id="rId17"/>
    <p:sldId id="283" r:id="rId18"/>
    <p:sldId id="314" r:id="rId19"/>
    <p:sldId id="285" r:id="rId20"/>
    <p:sldId id="286" r:id="rId21"/>
    <p:sldId id="321" r:id="rId22"/>
    <p:sldId id="319" r:id="rId23"/>
    <p:sldId id="322" r:id="rId24"/>
    <p:sldId id="315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3399"/>
    <a:srgbClr val="18E608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A2D2-74B9-4B9A-AB85-142FC9B54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528FC-74A5-4276-A64C-ABB7C7925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A2743-017B-4BA3-94B9-B9F590EE6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E3EFDA-1876-49A0-B633-6B1AF54FB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97CD-43B2-4D9C-A942-C9C889E36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3D579-73CB-41D4-B7C9-D84F68C54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6023-798A-49DA-BD28-F2B4BB92B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D2353-EE0E-49CF-975F-74DDD92AD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63642-ECC8-481B-A303-F3AE29CC8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D9AB-AFD3-4E10-B0AB-BACCB98E6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537C-F394-4984-A686-74BEEB311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A20CE-0A61-4EA6-A141-2EB95E63B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38112F-A628-43D8-AFAB-E09CC71E66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914400"/>
            <a:ext cx="5334000" cy="1470025"/>
          </a:xfrm>
        </p:spPr>
        <p:txBody>
          <a:bodyPr/>
          <a:lstStyle/>
          <a:p>
            <a:r>
              <a:rPr lang="en-US" sz="6600" b="1" dirty="0" smtClean="0">
                <a:solidFill>
                  <a:srgbClr val="CC3300"/>
                </a:solidFill>
                <a:latin typeface="Monotype Corsiva" pitchFamily="66" charset="0"/>
              </a:rPr>
              <a:t>Fractions</a:t>
            </a:r>
            <a:endParaRPr lang="en-US" sz="6600" b="1" dirty="0">
              <a:solidFill>
                <a:srgbClr val="CC3300"/>
              </a:solidFill>
              <a:latin typeface="Monotype Corsiva" pitchFamily="66" charset="0"/>
            </a:endParaRPr>
          </a:p>
        </p:txBody>
      </p:sp>
      <p:pic>
        <p:nvPicPr>
          <p:cNvPr id="5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1524000" cy="1524000"/>
          </a:xfrm>
          <a:prstGeom prst="rect">
            <a:avLst/>
          </a:prstGeom>
          <a:noFill/>
        </p:spPr>
      </p:pic>
      <p:pic>
        <p:nvPicPr>
          <p:cNvPr id="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9573" flipH="1">
            <a:off x="5899520" y="2431026"/>
            <a:ext cx="1769763" cy="1546395"/>
          </a:xfrm>
          <a:prstGeom prst="rect">
            <a:avLst/>
          </a:prstGeom>
          <a:noFill/>
        </p:spPr>
      </p:pic>
      <p:pic>
        <p:nvPicPr>
          <p:cNvPr id="7" name="Picture 9" descr="MCj043638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209800"/>
            <a:ext cx="1786467" cy="1978855"/>
          </a:xfrm>
          <a:prstGeom prst="rect">
            <a:avLst/>
          </a:prstGeom>
          <a:noFill/>
        </p:spPr>
      </p:pic>
      <p:pic>
        <p:nvPicPr>
          <p:cNvPr id="8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267200"/>
            <a:ext cx="2133600" cy="2133600"/>
          </a:xfrm>
          <a:prstGeom prst="rect">
            <a:avLst/>
          </a:prstGeom>
          <a:noFill/>
        </p:spPr>
      </p:pic>
      <p:pic>
        <p:nvPicPr>
          <p:cNvPr id="9" name="Picture 2" descr="C:\Documents and Settings\1434\Local Settings\Temporary Internet Files\Content.IE5\VELL9K7P\MCj0436298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191000"/>
            <a:ext cx="2362086" cy="2362086"/>
          </a:xfrm>
          <a:prstGeom prst="rect">
            <a:avLst/>
          </a:prstGeom>
          <a:noFill/>
        </p:spPr>
      </p:pic>
      <p:pic>
        <p:nvPicPr>
          <p:cNvPr id="10" name="Picture 15" descr="MCj043638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188595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66800"/>
            <a:ext cx="4038600" cy="2620962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/>
              <a:t>What fraction of the snowmen are wearing black hats?   </a:t>
            </a:r>
          </a:p>
        </p:txBody>
      </p:sp>
      <p:pic>
        <p:nvPicPr>
          <p:cNvPr id="39941" name="Picture 5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466850" cy="1600200"/>
          </a:xfrm>
          <a:prstGeom prst="rect">
            <a:avLst/>
          </a:prstGeom>
          <a:noFill/>
        </p:spPr>
      </p:pic>
      <p:pic>
        <p:nvPicPr>
          <p:cNvPr id="39944" name="Picture 8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362200"/>
            <a:ext cx="1600200" cy="1566863"/>
          </a:xfrm>
          <a:prstGeom prst="rect">
            <a:avLst/>
          </a:prstGeom>
          <a:noFill/>
        </p:spPr>
      </p:pic>
      <p:pic>
        <p:nvPicPr>
          <p:cNvPr id="39945" name="Picture 9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905000"/>
            <a:ext cx="1600200" cy="1566863"/>
          </a:xfrm>
          <a:prstGeom prst="rect">
            <a:avLst/>
          </a:prstGeom>
          <a:noFill/>
        </p:spPr>
      </p:pic>
      <p:pic>
        <p:nvPicPr>
          <p:cNvPr id="39946" name="Picture 10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1600200" cy="1566863"/>
          </a:xfrm>
          <a:prstGeom prst="rect">
            <a:avLst/>
          </a:prstGeom>
          <a:noFill/>
        </p:spPr>
      </p:pic>
      <p:pic>
        <p:nvPicPr>
          <p:cNvPr id="39948" name="Picture 12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33400"/>
            <a:ext cx="1466850" cy="1600200"/>
          </a:xfrm>
          <a:prstGeom prst="rect">
            <a:avLst/>
          </a:prstGeom>
          <a:noFill/>
        </p:spPr>
      </p:pic>
      <p:pic>
        <p:nvPicPr>
          <p:cNvPr id="39949" name="Picture 13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05200"/>
            <a:ext cx="1466850" cy="16002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6019800" y="36576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5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8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3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267200"/>
            <a:ext cx="1466850" cy="1600200"/>
          </a:xfrm>
          <a:prstGeom prst="rect">
            <a:avLst/>
          </a:prstGeom>
          <a:noFill/>
        </p:spPr>
      </p:pic>
      <p:pic>
        <p:nvPicPr>
          <p:cNvPr id="16" name="Picture 13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19600"/>
            <a:ext cx="14668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609600"/>
            <a:ext cx="4038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/>
              <a:t>What fraction of the trees </a:t>
            </a:r>
            <a:r>
              <a:rPr lang="en-US" sz="3600" b="1" dirty="0" smtClean="0"/>
              <a:t>have </a:t>
            </a:r>
            <a:r>
              <a:rPr lang="en-US" sz="3600" b="1" dirty="0"/>
              <a:t>lights?</a:t>
            </a:r>
          </a:p>
        </p:txBody>
      </p:sp>
      <p:pic>
        <p:nvPicPr>
          <p:cNvPr id="12299" name="Picture 11" descr="MCj04363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362200"/>
            <a:ext cx="4114800" cy="4114800"/>
          </a:xfrm>
          <a:prstGeom prst="rect">
            <a:avLst/>
          </a:prstGeom>
          <a:noFill/>
        </p:spPr>
      </p:pic>
      <p:pic>
        <p:nvPicPr>
          <p:cNvPr id="11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3439584" cy="38100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6019800" y="3657600"/>
            <a:ext cx="838200" cy="1761530"/>
            <a:chOff x="6324600" y="3048000"/>
            <a:chExt cx="838200" cy="1761530"/>
          </a:xfrm>
        </p:grpSpPr>
        <p:sp>
          <p:nvSpPr>
            <p:cNvPr id="13" name="Rectangle 12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2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075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1752600" cy="1752600"/>
          </a:xfrm>
          <a:prstGeom prst="rect">
            <a:avLst/>
          </a:prstGeom>
          <a:noFill/>
        </p:spPr>
      </p:pic>
      <p:pic>
        <p:nvPicPr>
          <p:cNvPr id="3076" name="Picture 4" descr="C:\Documents and Settings\1434\Local Settings\Temporary Internet Files\Content.IE5\H1BGHXAT\MCj04326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2305050" cy="230505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248400" y="2971800"/>
            <a:ext cx="838200" cy="1761530"/>
            <a:chOff x="6324600" y="3048000"/>
            <a:chExt cx="838200" cy="1761530"/>
          </a:xfrm>
        </p:grpSpPr>
        <p:sp>
          <p:nvSpPr>
            <p:cNvPr id="7" name="Rectangle 6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2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114800" y="381000"/>
            <a:ext cx="4038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gifts have a gold bow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495800"/>
            <a:ext cx="1905000" cy="1905000"/>
          </a:xfrm>
          <a:prstGeom prst="rect">
            <a:avLst/>
          </a:prstGeom>
          <a:noFill/>
        </p:spPr>
      </p:pic>
      <p:pic>
        <p:nvPicPr>
          <p:cNvPr id="12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1752600" cy="1752600"/>
          </a:xfrm>
          <a:prstGeom prst="rect">
            <a:avLst/>
          </a:prstGeom>
          <a:noFill/>
        </p:spPr>
      </p:pic>
      <p:pic>
        <p:nvPicPr>
          <p:cNvPr id="13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4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434\Local Settings\Temporary Internet Files\Content.IE5\VELL9K7P\MCj04362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3047886" cy="3047886"/>
          </a:xfrm>
          <a:prstGeom prst="rect">
            <a:avLst/>
          </a:prstGeom>
          <a:noFill/>
        </p:spPr>
      </p:pic>
      <p:pic>
        <p:nvPicPr>
          <p:cNvPr id="2053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057400" cy="2548077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6019800" y="3810000"/>
            <a:ext cx="838200" cy="1761530"/>
            <a:chOff x="6324600" y="3048000"/>
            <a:chExt cx="838200" cy="1761530"/>
          </a:xfrm>
        </p:grpSpPr>
        <p:sp>
          <p:nvSpPr>
            <p:cNvPr id="11" name="Rectangle 10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2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3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4114800" y="381000"/>
            <a:ext cx="40386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stockings have a snowflake? 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2" descr="C:\Documents and Settings\1434\Local Settings\Temporary Internet Files\Content.IE5\VELL9K7P\MCj04362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3047886" cy="304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86180">
            <a:off x="2146081" y="4175059"/>
            <a:ext cx="2338728" cy="2338728"/>
          </a:xfrm>
          <a:prstGeom prst="rect">
            <a:avLst/>
          </a:prstGeom>
          <a:noFill/>
        </p:spPr>
      </p:pic>
      <p:pic>
        <p:nvPicPr>
          <p:cNvPr id="5" name="Picture 4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59562">
            <a:off x="483990" y="1703190"/>
            <a:ext cx="2407918" cy="2407918"/>
          </a:xfrm>
          <a:prstGeom prst="rect">
            <a:avLst/>
          </a:prstGeom>
          <a:noFill/>
        </p:spPr>
      </p:pic>
      <p:pic>
        <p:nvPicPr>
          <p:cNvPr id="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09800" y="838200"/>
            <a:ext cx="2703407" cy="2362200"/>
          </a:xfrm>
          <a:prstGeom prst="rect">
            <a:avLst/>
          </a:prstGeom>
          <a:noFill/>
        </p:spPr>
      </p:pic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572000" y="457200"/>
            <a:ext cx="4038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candy canes have bows?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248400" y="32766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3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381000"/>
            <a:ext cx="4038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solidFill>
                  <a:srgbClr val="C00000"/>
                </a:solidFill>
              </a:rPr>
              <a:t>What fraction of the trees </a:t>
            </a:r>
            <a:r>
              <a:rPr lang="en-US" sz="3600" b="1" dirty="0" smtClean="0">
                <a:solidFill>
                  <a:srgbClr val="C00000"/>
                </a:solidFill>
              </a:rPr>
              <a:t>are plain?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12299" name="Picture 11" descr="MCj04363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9800"/>
            <a:ext cx="4114800" cy="4114800"/>
          </a:xfrm>
          <a:prstGeom prst="rect">
            <a:avLst/>
          </a:prstGeom>
          <a:noFill/>
        </p:spPr>
      </p:pic>
      <p:pic>
        <p:nvPicPr>
          <p:cNvPr id="11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3439584" cy="38100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7010400" y="2590800"/>
            <a:ext cx="838200" cy="1761530"/>
            <a:chOff x="6324600" y="3048000"/>
            <a:chExt cx="838200" cy="1761530"/>
          </a:xfrm>
        </p:grpSpPr>
        <p:sp>
          <p:nvSpPr>
            <p:cNvPr id="6" name="Rectangle 5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2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664964" cy="1896446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6858000" y="2666999"/>
            <a:ext cx="1371600" cy="2030909"/>
            <a:chOff x="6324600" y="3047999"/>
            <a:chExt cx="838200" cy="1676747"/>
          </a:xfrm>
        </p:grpSpPr>
        <p:sp>
          <p:nvSpPr>
            <p:cNvPr id="9" name="Rectangle 8"/>
            <p:cNvSpPr/>
            <p:nvPr/>
          </p:nvSpPr>
          <p:spPr>
            <a:xfrm>
              <a:off x="6574489" y="3047999"/>
              <a:ext cx="374408" cy="8385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4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40760" y="3886200"/>
              <a:ext cx="722040" cy="8385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8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4724400" y="304800"/>
            <a:ext cx="40386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snowmen are holding a broom?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1752600" cy="1752600"/>
          </a:xfrm>
          <a:prstGeom prst="rect">
            <a:avLst/>
          </a:prstGeom>
          <a:noFill/>
        </p:spPr>
      </p:pic>
      <p:pic>
        <p:nvPicPr>
          <p:cNvPr id="19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1664964" cy="1896446"/>
          </a:xfrm>
          <a:prstGeom prst="rect">
            <a:avLst/>
          </a:prstGeom>
          <a:noFill/>
        </p:spPr>
      </p:pic>
      <p:pic>
        <p:nvPicPr>
          <p:cNvPr id="20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"/>
            <a:ext cx="1664964" cy="1896446"/>
          </a:xfrm>
          <a:prstGeom prst="rect">
            <a:avLst/>
          </a:prstGeom>
          <a:noFill/>
        </p:spPr>
      </p:pic>
      <p:pic>
        <p:nvPicPr>
          <p:cNvPr id="21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1664964" cy="1896446"/>
          </a:xfrm>
          <a:prstGeom prst="rect">
            <a:avLst/>
          </a:prstGeom>
          <a:noFill/>
        </p:spPr>
      </p:pic>
      <p:pic>
        <p:nvPicPr>
          <p:cNvPr id="23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572000"/>
            <a:ext cx="1752600" cy="1752600"/>
          </a:xfrm>
          <a:prstGeom prst="rect">
            <a:avLst/>
          </a:prstGeom>
          <a:noFill/>
        </p:spPr>
      </p:pic>
      <p:pic>
        <p:nvPicPr>
          <p:cNvPr id="24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00600"/>
            <a:ext cx="1752600" cy="1752600"/>
          </a:xfrm>
          <a:prstGeom prst="rect">
            <a:avLst/>
          </a:prstGeom>
          <a:noFill/>
        </p:spPr>
      </p:pic>
      <p:pic>
        <p:nvPicPr>
          <p:cNvPr id="25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724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14400"/>
            <a:ext cx="4038600" cy="26209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/>
              <a:t>What fraction of the snowmen </a:t>
            </a:r>
            <a:r>
              <a:rPr lang="en-US" sz="3600" b="1" dirty="0" smtClean="0"/>
              <a:t>are </a:t>
            </a:r>
            <a:r>
              <a:rPr lang="en-US" sz="3600" b="1" dirty="0"/>
              <a:t>wearing </a:t>
            </a:r>
            <a:r>
              <a:rPr lang="en-US" sz="3600" b="1" dirty="0" smtClean="0"/>
              <a:t>an orange cap?   </a:t>
            </a:r>
            <a:endParaRPr lang="en-US" sz="3600" b="1" dirty="0"/>
          </a:p>
        </p:txBody>
      </p:sp>
      <p:pic>
        <p:nvPicPr>
          <p:cNvPr id="40963" name="Picture 3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1600200" cy="1566863"/>
          </a:xfrm>
          <a:prstGeom prst="rect">
            <a:avLst/>
          </a:prstGeom>
          <a:noFill/>
        </p:spPr>
      </p:pic>
      <p:pic>
        <p:nvPicPr>
          <p:cNvPr id="40964" name="Picture 4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95600"/>
            <a:ext cx="1466850" cy="1600200"/>
          </a:xfrm>
          <a:prstGeom prst="rect">
            <a:avLst/>
          </a:prstGeom>
          <a:noFill/>
        </p:spPr>
      </p:pic>
      <p:pic>
        <p:nvPicPr>
          <p:cNvPr id="40965" name="Picture 5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66" name="Picture 6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1600200" cy="1566863"/>
          </a:xfrm>
          <a:prstGeom prst="rect">
            <a:avLst/>
          </a:prstGeom>
          <a:noFill/>
        </p:spPr>
      </p:pic>
      <p:pic>
        <p:nvPicPr>
          <p:cNvPr id="40967" name="Picture 7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68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86200"/>
            <a:ext cx="1600200" cy="1566863"/>
          </a:xfrm>
          <a:prstGeom prst="rect">
            <a:avLst/>
          </a:prstGeom>
          <a:noFill/>
        </p:spPr>
      </p:pic>
      <p:pic>
        <p:nvPicPr>
          <p:cNvPr id="40969" name="Picture 9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70" name="Picture 10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057400"/>
            <a:ext cx="1600200" cy="1566863"/>
          </a:xfrm>
          <a:prstGeom prst="rect">
            <a:avLst/>
          </a:prstGeom>
          <a:noFill/>
        </p:spPr>
      </p:pic>
      <p:pic>
        <p:nvPicPr>
          <p:cNvPr id="40971" name="Picture 11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038600"/>
            <a:ext cx="1466850" cy="1600200"/>
          </a:xfrm>
          <a:prstGeom prst="rect">
            <a:avLst/>
          </a:prstGeom>
          <a:noFill/>
        </p:spPr>
      </p:pic>
      <p:pic>
        <p:nvPicPr>
          <p:cNvPr id="40972" name="Picture 12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1466850" cy="160020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1099719" y="3733800"/>
            <a:ext cx="1040670" cy="1853863"/>
            <a:chOff x="6205119" y="3048000"/>
            <a:chExt cx="1040670" cy="1853863"/>
          </a:xfrm>
        </p:grpSpPr>
        <p:sp>
          <p:nvSpPr>
            <p:cNvPr id="14" name="Rectangle 13"/>
            <p:cNvSpPr/>
            <p:nvPr/>
          </p:nvSpPr>
          <p:spPr>
            <a:xfrm>
              <a:off x="6455360" y="3048000"/>
              <a:ext cx="612668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7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05119" y="3886200"/>
              <a:ext cx="1040670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10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434\Local Settings\Temporary Internet Files\Content.IE5\VELL9K7P\MCj04362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1033" flipH="1">
            <a:off x="1467322" y="2647770"/>
            <a:ext cx="1995107" cy="2493884"/>
          </a:xfrm>
          <a:prstGeom prst="rect">
            <a:avLst/>
          </a:prstGeom>
          <a:noFill/>
        </p:spPr>
      </p:pic>
      <p:grpSp>
        <p:nvGrpSpPr>
          <p:cNvPr id="2" name="Group 9"/>
          <p:cNvGrpSpPr/>
          <p:nvPr/>
        </p:nvGrpSpPr>
        <p:grpSpPr>
          <a:xfrm>
            <a:off x="6934200" y="3124200"/>
            <a:ext cx="838200" cy="1761530"/>
            <a:chOff x="6324600" y="3048000"/>
            <a:chExt cx="838200" cy="1761530"/>
          </a:xfrm>
        </p:grpSpPr>
        <p:sp>
          <p:nvSpPr>
            <p:cNvPr id="11" name="Rectangle 10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8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3733800" y="304800"/>
            <a:ext cx="40386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stockings have a snowflake? 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1676400" cy="2076211"/>
          </a:xfrm>
          <a:prstGeom prst="rect">
            <a:avLst/>
          </a:prstGeom>
          <a:noFill/>
        </p:spPr>
      </p:pic>
      <p:pic>
        <p:nvPicPr>
          <p:cNvPr id="20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1676400" cy="2076211"/>
          </a:xfrm>
          <a:prstGeom prst="rect">
            <a:avLst/>
          </a:prstGeom>
          <a:noFill/>
        </p:spPr>
      </p:pic>
      <p:pic>
        <p:nvPicPr>
          <p:cNvPr id="21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95800"/>
            <a:ext cx="1676400" cy="2076211"/>
          </a:xfrm>
          <a:prstGeom prst="rect">
            <a:avLst/>
          </a:prstGeom>
          <a:noFill/>
        </p:spPr>
      </p:pic>
      <p:pic>
        <p:nvPicPr>
          <p:cNvPr id="22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95800"/>
            <a:ext cx="1676400" cy="2076211"/>
          </a:xfrm>
          <a:prstGeom prst="rect">
            <a:avLst/>
          </a:prstGeom>
          <a:noFill/>
        </p:spPr>
      </p:pic>
      <p:pic>
        <p:nvPicPr>
          <p:cNvPr id="23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14600"/>
            <a:ext cx="1676400" cy="2076211"/>
          </a:xfrm>
          <a:prstGeom prst="rect">
            <a:avLst/>
          </a:prstGeom>
          <a:noFill/>
        </p:spPr>
      </p:pic>
      <p:pic>
        <p:nvPicPr>
          <p:cNvPr id="24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495800"/>
            <a:ext cx="1676400" cy="2076211"/>
          </a:xfrm>
          <a:prstGeom prst="rect">
            <a:avLst/>
          </a:prstGeom>
          <a:noFill/>
        </p:spPr>
      </p:pic>
      <p:pic>
        <p:nvPicPr>
          <p:cNvPr id="25" name="Picture 5" descr="C:\Documents and Settings\1434\Local Settings\Temporary Internet Files\Content.IE5\VELL9K7P\MCj0409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667000"/>
            <a:ext cx="1676400" cy="2076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57200"/>
            <a:ext cx="40386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C6600"/>
                </a:solidFill>
              </a:rPr>
              <a:t>What fraction of the gingerbread </a:t>
            </a:r>
            <a:r>
              <a:rPr lang="en-US" sz="4000" b="1" dirty="0">
                <a:solidFill>
                  <a:srgbClr val="CC6600"/>
                </a:solidFill>
              </a:rPr>
              <a:t>ornaments </a:t>
            </a:r>
            <a:r>
              <a:rPr lang="en-US" sz="4000" b="1" dirty="0" smtClean="0">
                <a:solidFill>
                  <a:srgbClr val="CC6600"/>
                </a:solidFill>
              </a:rPr>
              <a:t>are small?</a:t>
            </a:r>
          </a:p>
        </p:txBody>
      </p:sp>
      <p:pic>
        <p:nvPicPr>
          <p:cNvPr id="43011" name="Picture 3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82650" cy="1219200"/>
          </a:xfrm>
          <a:prstGeom prst="rect">
            <a:avLst/>
          </a:prstGeom>
          <a:noFill/>
        </p:spPr>
      </p:pic>
      <p:pic>
        <p:nvPicPr>
          <p:cNvPr id="43012" name="Picture 4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882650" cy="1219200"/>
          </a:xfrm>
          <a:prstGeom prst="rect">
            <a:avLst/>
          </a:prstGeom>
          <a:noFill/>
        </p:spPr>
      </p:pic>
      <p:pic>
        <p:nvPicPr>
          <p:cNvPr id="43013" name="Picture 5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882650" cy="1219200"/>
          </a:xfrm>
          <a:prstGeom prst="rect">
            <a:avLst/>
          </a:prstGeom>
          <a:noFill/>
        </p:spPr>
      </p:pic>
      <p:pic>
        <p:nvPicPr>
          <p:cNvPr id="43014" name="Picture 6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82650" cy="1219200"/>
          </a:xfrm>
          <a:prstGeom prst="rect">
            <a:avLst/>
          </a:prstGeom>
          <a:noFill/>
        </p:spPr>
      </p:pic>
      <p:pic>
        <p:nvPicPr>
          <p:cNvPr id="43015" name="Picture 7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2590800" cy="3578659"/>
          </a:xfrm>
          <a:prstGeom prst="rect">
            <a:avLst/>
          </a:prstGeom>
          <a:noFill/>
        </p:spPr>
      </p:pic>
      <p:pic>
        <p:nvPicPr>
          <p:cNvPr id="43017" name="Picture 9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882650" cy="1219200"/>
          </a:xfrm>
          <a:prstGeom prst="rect">
            <a:avLst/>
          </a:prstGeom>
          <a:noFill/>
        </p:spPr>
      </p:pic>
      <p:pic>
        <p:nvPicPr>
          <p:cNvPr id="43020" name="Picture 12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0"/>
            <a:ext cx="882650" cy="1219200"/>
          </a:xfrm>
          <a:prstGeom prst="rect">
            <a:avLst/>
          </a:prstGeom>
          <a:noFill/>
        </p:spPr>
      </p:pic>
      <p:pic>
        <p:nvPicPr>
          <p:cNvPr id="43021" name="Picture 13" descr="MCj04321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953000"/>
            <a:ext cx="882650" cy="12192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5181600" y="41910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7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8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sz="6600" b="1" dirty="0" smtClean="0">
                <a:solidFill>
                  <a:srgbClr val="CC3300"/>
                </a:solidFill>
                <a:latin typeface="Monotype Corsiva" pitchFamily="66" charset="0"/>
              </a:rPr>
              <a:t>Fractions</a:t>
            </a:r>
            <a:endParaRPr lang="en-US" sz="6600" b="1" dirty="0">
              <a:solidFill>
                <a:srgbClr val="CC3300"/>
              </a:solidFill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600200"/>
            <a:ext cx="57150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HALVES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THIRDS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FOURTHS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SIXTHS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EIGHTHS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TENTHS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609600"/>
            <a:ext cx="4038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/>
              <a:t>What fraction of the trees </a:t>
            </a:r>
            <a:r>
              <a:rPr lang="en-US" sz="3600" b="1" dirty="0" smtClean="0"/>
              <a:t>have </a:t>
            </a:r>
            <a:r>
              <a:rPr lang="en-US" sz="3600" b="1" dirty="0"/>
              <a:t>lights?</a:t>
            </a:r>
          </a:p>
        </p:txBody>
      </p:sp>
      <p:pic>
        <p:nvPicPr>
          <p:cNvPr id="44037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124200"/>
            <a:ext cx="2438400" cy="2700997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6248400" y="2971800"/>
            <a:ext cx="838200" cy="1761530"/>
            <a:chOff x="6324600" y="3048000"/>
            <a:chExt cx="838200" cy="1761530"/>
          </a:xfrm>
        </p:grpSpPr>
        <p:sp>
          <p:nvSpPr>
            <p:cNvPr id="16" name="Rectangle 15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3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4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438400" cy="2700997"/>
          </a:xfrm>
          <a:prstGeom prst="rect">
            <a:avLst/>
          </a:prstGeom>
          <a:noFill/>
        </p:spPr>
      </p:pic>
      <p:pic>
        <p:nvPicPr>
          <p:cNvPr id="20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438400" cy="2700997"/>
          </a:xfrm>
          <a:prstGeom prst="rect">
            <a:avLst/>
          </a:prstGeom>
          <a:noFill/>
        </p:spPr>
      </p:pic>
      <p:pic>
        <p:nvPicPr>
          <p:cNvPr id="21" name="Picture 11" descr="MCj04363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14400"/>
            <a:ext cx="4038600" cy="26209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dirty="0"/>
              <a:t>What fraction of the snowmen </a:t>
            </a:r>
            <a:r>
              <a:rPr lang="en-US" sz="3600" b="1" dirty="0" smtClean="0"/>
              <a:t>are </a:t>
            </a:r>
            <a:r>
              <a:rPr lang="en-US" sz="3600" b="1" dirty="0"/>
              <a:t>wearing </a:t>
            </a:r>
            <a:r>
              <a:rPr lang="en-US" sz="3600" b="1" dirty="0" smtClean="0"/>
              <a:t>a  black cap?   </a:t>
            </a:r>
            <a:endParaRPr lang="en-US" sz="3600" b="1" dirty="0"/>
          </a:p>
        </p:txBody>
      </p:sp>
      <p:pic>
        <p:nvPicPr>
          <p:cNvPr id="40963" name="Picture 3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1600200" cy="1566863"/>
          </a:xfrm>
          <a:prstGeom prst="rect">
            <a:avLst/>
          </a:prstGeom>
          <a:noFill/>
        </p:spPr>
      </p:pic>
      <p:pic>
        <p:nvPicPr>
          <p:cNvPr id="40964" name="Picture 4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95600"/>
            <a:ext cx="1466850" cy="1600200"/>
          </a:xfrm>
          <a:prstGeom prst="rect">
            <a:avLst/>
          </a:prstGeom>
          <a:noFill/>
        </p:spPr>
      </p:pic>
      <p:pic>
        <p:nvPicPr>
          <p:cNvPr id="40965" name="Picture 5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66" name="Picture 6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1600200" cy="1566863"/>
          </a:xfrm>
          <a:prstGeom prst="rect">
            <a:avLst/>
          </a:prstGeom>
          <a:noFill/>
        </p:spPr>
      </p:pic>
      <p:pic>
        <p:nvPicPr>
          <p:cNvPr id="40967" name="Picture 7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68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86200"/>
            <a:ext cx="1600200" cy="1566863"/>
          </a:xfrm>
          <a:prstGeom prst="rect">
            <a:avLst/>
          </a:prstGeom>
          <a:noFill/>
        </p:spPr>
      </p:pic>
      <p:pic>
        <p:nvPicPr>
          <p:cNvPr id="40969" name="Picture 9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81000"/>
            <a:ext cx="1600200" cy="1566863"/>
          </a:xfrm>
          <a:prstGeom prst="rect">
            <a:avLst/>
          </a:prstGeom>
          <a:noFill/>
        </p:spPr>
      </p:pic>
      <p:pic>
        <p:nvPicPr>
          <p:cNvPr id="40970" name="Picture 10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057400"/>
            <a:ext cx="1600200" cy="1566863"/>
          </a:xfrm>
          <a:prstGeom prst="rect">
            <a:avLst/>
          </a:prstGeom>
          <a:noFill/>
        </p:spPr>
      </p:pic>
      <p:pic>
        <p:nvPicPr>
          <p:cNvPr id="40971" name="Picture 11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038600"/>
            <a:ext cx="1466850" cy="1600200"/>
          </a:xfrm>
          <a:prstGeom prst="rect">
            <a:avLst/>
          </a:prstGeom>
          <a:noFill/>
        </p:spPr>
      </p:pic>
      <p:pic>
        <p:nvPicPr>
          <p:cNvPr id="40972" name="Picture 12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1466850" cy="1600200"/>
          </a:xfrm>
          <a:prstGeom prst="rect">
            <a:avLst/>
          </a:prstGeom>
          <a:noFill/>
        </p:spPr>
      </p:pic>
      <p:grpSp>
        <p:nvGrpSpPr>
          <p:cNvPr id="2" name="Group 12"/>
          <p:cNvGrpSpPr/>
          <p:nvPr/>
        </p:nvGrpSpPr>
        <p:grpSpPr>
          <a:xfrm>
            <a:off x="1099719" y="3733800"/>
            <a:ext cx="1040670" cy="1853863"/>
            <a:chOff x="6205119" y="3048000"/>
            <a:chExt cx="1040670" cy="1853863"/>
          </a:xfrm>
        </p:grpSpPr>
        <p:sp>
          <p:nvSpPr>
            <p:cNvPr id="14" name="Rectangle 13"/>
            <p:cNvSpPr/>
            <p:nvPr/>
          </p:nvSpPr>
          <p:spPr>
            <a:xfrm>
              <a:off x="6455360" y="3048000"/>
              <a:ext cx="612668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3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05119" y="3886200"/>
              <a:ext cx="1040670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10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204580" y="854876"/>
            <a:ext cx="1962150" cy="1714500"/>
          </a:xfrm>
          <a:prstGeom prst="rect">
            <a:avLst/>
          </a:prstGeom>
          <a:noFill/>
        </p:spPr>
      </p:pic>
      <p:pic>
        <p:nvPicPr>
          <p:cNvPr id="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0" y="914400"/>
            <a:ext cx="196215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1880979" y="1997876"/>
            <a:ext cx="1962150" cy="1714500"/>
          </a:xfrm>
          <a:prstGeom prst="rect">
            <a:avLst/>
          </a:prstGeom>
          <a:noFill/>
        </p:spPr>
      </p:pic>
      <p:pic>
        <p:nvPicPr>
          <p:cNvPr id="9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0" y="3276600"/>
            <a:ext cx="1962150" cy="1714500"/>
          </a:xfrm>
          <a:prstGeom prst="rect">
            <a:avLst/>
          </a:prstGeom>
          <a:noFill/>
        </p:spPr>
      </p:pic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572000" y="457200"/>
            <a:ext cx="4038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candy canes have bows?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6781800" y="35814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2414379" y="4283875"/>
            <a:ext cx="1962150" cy="1714500"/>
          </a:xfrm>
          <a:prstGeom prst="rect">
            <a:avLst/>
          </a:prstGeom>
          <a:noFill/>
        </p:spPr>
      </p:pic>
      <p:pic>
        <p:nvPicPr>
          <p:cNvPr id="1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204580" y="4055276"/>
            <a:ext cx="19621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664964" cy="1896446"/>
          </a:xfrm>
          <a:prstGeom prst="rect">
            <a:avLst/>
          </a:prstGeom>
          <a:noFill/>
        </p:spPr>
      </p:pic>
      <p:grpSp>
        <p:nvGrpSpPr>
          <p:cNvPr id="2" name="Group 7"/>
          <p:cNvGrpSpPr/>
          <p:nvPr/>
        </p:nvGrpSpPr>
        <p:grpSpPr>
          <a:xfrm>
            <a:off x="6858000" y="2666999"/>
            <a:ext cx="1371600" cy="2030909"/>
            <a:chOff x="6324600" y="3047999"/>
            <a:chExt cx="838200" cy="1676747"/>
          </a:xfrm>
        </p:grpSpPr>
        <p:sp>
          <p:nvSpPr>
            <p:cNvPr id="9" name="Rectangle 8"/>
            <p:cNvSpPr/>
            <p:nvPr/>
          </p:nvSpPr>
          <p:spPr>
            <a:xfrm>
              <a:off x="6574489" y="3047999"/>
              <a:ext cx="374408" cy="8385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9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40760" y="3886200"/>
              <a:ext cx="722040" cy="8385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10</a:t>
              </a:r>
              <a:endParaRPr lang="en-US" sz="6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5410200" y="304800"/>
            <a:ext cx="33528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200" b="1" kern="0" dirty="0" smtClean="0">
                <a:solidFill>
                  <a:srgbClr val="C00000"/>
                </a:solidFill>
                <a:latin typeface="+mn-lt"/>
              </a:rPr>
              <a:t>snowmen are holding a broom?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1664964" cy="1896446"/>
          </a:xfrm>
          <a:prstGeom prst="rect">
            <a:avLst/>
          </a:prstGeom>
          <a:noFill/>
        </p:spPr>
      </p:pic>
      <p:pic>
        <p:nvPicPr>
          <p:cNvPr id="20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1664964" cy="1896446"/>
          </a:xfrm>
          <a:prstGeom prst="rect">
            <a:avLst/>
          </a:prstGeom>
          <a:noFill/>
        </p:spPr>
      </p:pic>
      <p:pic>
        <p:nvPicPr>
          <p:cNvPr id="21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1664964" cy="1896446"/>
          </a:xfrm>
          <a:prstGeom prst="rect">
            <a:avLst/>
          </a:prstGeom>
          <a:noFill/>
        </p:spPr>
      </p:pic>
      <p:pic>
        <p:nvPicPr>
          <p:cNvPr id="24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724400"/>
            <a:ext cx="1600200" cy="1600200"/>
          </a:xfrm>
          <a:prstGeom prst="rect">
            <a:avLst/>
          </a:prstGeom>
          <a:noFill/>
        </p:spPr>
      </p:pic>
      <p:pic>
        <p:nvPicPr>
          <p:cNvPr id="16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"/>
            <a:ext cx="1664964" cy="1896446"/>
          </a:xfrm>
          <a:prstGeom prst="rect">
            <a:avLst/>
          </a:prstGeom>
          <a:noFill/>
        </p:spPr>
      </p:pic>
      <p:pic>
        <p:nvPicPr>
          <p:cNvPr id="17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38400"/>
            <a:ext cx="1664964" cy="1896446"/>
          </a:xfrm>
          <a:prstGeom prst="rect">
            <a:avLst/>
          </a:prstGeom>
          <a:noFill/>
        </p:spPr>
      </p:pic>
      <p:pic>
        <p:nvPicPr>
          <p:cNvPr id="18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64964" cy="1896446"/>
          </a:xfrm>
          <a:prstGeom prst="rect">
            <a:avLst/>
          </a:prstGeom>
          <a:noFill/>
        </p:spPr>
      </p:pic>
      <p:pic>
        <p:nvPicPr>
          <p:cNvPr id="22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495800"/>
            <a:ext cx="1664964" cy="1896446"/>
          </a:xfrm>
          <a:prstGeom prst="rect">
            <a:avLst/>
          </a:prstGeom>
          <a:noFill/>
        </p:spPr>
      </p:pic>
      <p:pic>
        <p:nvPicPr>
          <p:cNvPr id="26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495800"/>
            <a:ext cx="1664964" cy="1896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343400"/>
            <a:ext cx="2286000" cy="2286000"/>
          </a:xfrm>
          <a:prstGeom prst="rect">
            <a:avLst/>
          </a:prstGeom>
          <a:noFill/>
        </p:spPr>
      </p:pic>
      <p:pic>
        <p:nvPicPr>
          <p:cNvPr id="3075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057400"/>
            <a:ext cx="2362200" cy="2362200"/>
          </a:xfrm>
          <a:prstGeom prst="rect">
            <a:avLst/>
          </a:prstGeom>
          <a:noFill/>
        </p:spPr>
      </p:pic>
      <p:pic>
        <p:nvPicPr>
          <p:cNvPr id="3076" name="Picture 4" descr="C:\Documents and Settings\1434\Local Settings\Temporary Internet Files\Content.IE5\H1BGHXAT\MCj04326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62200"/>
            <a:ext cx="2362200" cy="2362200"/>
          </a:xfrm>
          <a:prstGeom prst="rect">
            <a:avLst/>
          </a:prstGeom>
          <a:noFill/>
        </p:spPr>
      </p:pic>
      <p:grpSp>
        <p:nvGrpSpPr>
          <p:cNvPr id="2" name="Group 5"/>
          <p:cNvGrpSpPr/>
          <p:nvPr/>
        </p:nvGrpSpPr>
        <p:grpSpPr>
          <a:xfrm>
            <a:off x="7010400" y="2590800"/>
            <a:ext cx="838200" cy="1761530"/>
            <a:chOff x="6324600" y="3048000"/>
            <a:chExt cx="838200" cy="1761530"/>
          </a:xfrm>
        </p:grpSpPr>
        <p:sp>
          <p:nvSpPr>
            <p:cNvPr id="7" name="Rectangle 6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648200" y="304800"/>
            <a:ext cx="4038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gifts have a green bow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2286000" cy="2286000"/>
          </a:xfrm>
          <a:prstGeom prst="rect">
            <a:avLst/>
          </a:prstGeom>
          <a:noFill/>
        </p:spPr>
      </p:pic>
      <p:pic>
        <p:nvPicPr>
          <p:cNvPr id="12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286000" cy="2286000"/>
          </a:xfrm>
          <a:prstGeom prst="rect">
            <a:avLst/>
          </a:prstGeom>
          <a:noFill/>
        </p:spPr>
      </p:pic>
      <p:pic>
        <p:nvPicPr>
          <p:cNvPr id="13" name="Picture 4" descr="C:\Documents and Settings\1434\Local Settings\Temporary Internet Files\Content.IE5\H1BGHXAT\MCj04326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124200"/>
            <a:ext cx="2438400" cy="2700997"/>
          </a:xfrm>
          <a:prstGeom prst="rect">
            <a:avLst/>
          </a:prstGeom>
          <a:noFill/>
        </p:spPr>
      </p:pic>
      <p:pic>
        <p:nvPicPr>
          <p:cNvPr id="19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438400" cy="2700997"/>
          </a:xfrm>
          <a:prstGeom prst="rect">
            <a:avLst/>
          </a:prstGeom>
          <a:noFill/>
        </p:spPr>
      </p:pic>
      <p:pic>
        <p:nvPicPr>
          <p:cNvPr id="20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438400" cy="2700997"/>
          </a:xfrm>
          <a:prstGeom prst="rect">
            <a:avLst/>
          </a:prstGeom>
          <a:noFill/>
        </p:spPr>
      </p:pic>
      <p:pic>
        <p:nvPicPr>
          <p:cNvPr id="21" name="Picture 11" descr="MCj04363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2971800" cy="2971800"/>
          </a:xfrm>
          <a:prstGeom prst="rect">
            <a:avLst/>
          </a:prstGeom>
          <a:noFill/>
        </p:spPr>
      </p:pic>
      <p:pic>
        <p:nvPicPr>
          <p:cNvPr id="12" name="Picture 11" descr="MCj04363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1000"/>
            <a:ext cx="2971800" cy="2971800"/>
          </a:xfrm>
          <a:prstGeom prst="rect">
            <a:avLst/>
          </a:prstGeom>
          <a:noFill/>
        </p:spPr>
      </p:pic>
      <p:pic>
        <p:nvPicPr>
          <p:cNvPr id="13" name="Picture 5" descr="MCj04363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00400"/>
            <a:ext cx="2438400" cy="2700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1466850" cy="1600200"/>
          </a:xfrm>
          <a:prstGeom prst="rect">
            <a:avLst/>
          </a:prstGeom>
          <a:noFill/>
        </p:spPr>
      </p:pic>
      <p:pic>
        <p:nvPicPr>
          <p:cNvPr id="40965" name="Picture 5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066800"/>
            <a:ext cx="1600200" cy="1566863"/>
          </a:xfrm>
          <a:prstGeom prst="rect">
            <a:avLst/>
          </a:prstGeom>
          <a:noFill/>
        </p:spPr>
      </p:pic>
      <p:pic>
        <p:nvPicPr>
          <p:cNvPr id="40966" name="Picture 6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429000"/>
            <a:ext cx="1600200" cy="1566863"/>
          </a:xfrm>
          <a:prstGeom prst="rect">
            <a:avLst/>
          </a:prstGeom>
          <a:noFill/>
        </p:spPr>
      </p:pic>
      <p:pic>
        <p:nvPicPr>
          <p:cNvPr id="40968" name="Picture 8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76600"/>
            <a:ext cx="1600200" cy="1566863"/>
          </a:xfrm>
          <a:prstGeom prst="rect">
            <a:avLst/>
          </a:prstGeom>
          <a:noFill/>
        </p:spPr>
      </p:pic>
      <p:pic>
        <p:nvPicPr>
          <p:cNvPr id="40969" name="Picture 9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1600200" cy="1566863"/>
          </a:xfrm>
          <a:prstGeom prst="rect">
            <a:avLst/>
          </a:prstGeom>
          <a:noFill/>
        </p:spPr>
      </p:pic>
      <p:pic>
        <p:nvPicPr>
          <p:cNvPr id="40970" name="Picture 10" descr="MCj04363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1600200" cy="1566863"/>
          </a:xfrm>
          <a:prstGeom prst="rect">
            <a:avLst/>
          </a:prstGeom>
          <a:noFill/>
        </p:spPr>
      </p:pic>
      <p:pic>
        <p:nvPicPr>
          <p:cNvPr id="40971" name="Picture 11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00"/>
            <a:ext cx="1466850" cy="1600200"/>
          </a:xfrm>
          <a:prstGeom prst="rect">
            <a:avLst/>
          </a:prstGeom>
          <a:noFill/>
        </p:spPr>
      </p:pic>
      <p:pic>
        <p:nvPicPr>
          <p:cNvPr id="40972" name="Picture 12" descr="MCj04363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4200"/>
            <a:ext cx="14668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1042780" y="778676"/>
            <a:ext cx="1962150" cy="1714500"/>
          </a:xfrm>
          <a:prstGeom prst="rect">
            <a:avLst/>
          </a:prstGeom>
          <a:noFill/>
        </p:spPr>
      </p:pic>
      <p:pic>
        <p:nvPicPr>
          <p:cNvPr id="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0" y="609600"/>
            <a:ext cx="196215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4090780" y="4588676"/>
            <a:ext cx="1962150" cy="1714500"/>
          </a:xfrm>
          <a:prstGeom prst="rect">
            <a:avLst/>
          </a:prstGeom>
          <a:noFill/>
        </p:spPr>
      </p:pic>
      <p:pic>
        <p:nvPicPr>
          <p:cNvPr id="9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657600" y="2743200"/>
            <a:ext cx="1962150" cy="1714500"/>
          </a:xfrm>
          <a:prstGeom prst="rect">
            <a:avLst/>
          </a:prstGeom>
          <a:noFill/>
        </p:spPr>
      </p:pic>
      <p:pic>
        <p:nvPicPr>
          <p:cNvPr id="15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2109579" y="4588676"/>
            <a:ext cx="1962150" cy="1714500"/>
          </a:xfrm>
          <a:prstGeom prst="rect">
            <a:avLst/>
          </a:prstGeom>
          <a:noFill/>
        </p:spPr>
      </p:pic>
      <p:pic>
        <p:nvPicPr>
          <p:cNvPr id="19" name="Picture 18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5706857" y="372859"/>
            <a:ext cx="1938510" cy="1938510"/>
          </a:xfrm>
          <a:prstGeom prst="rect">
            <a:avLst/>
          </a:prstGeom>
          <a:noFill/>
        </p:spPr>
      </p:pic>
      <p:pic>
        <p:nvPicPr>
          <p:cNvPr id="20" name="Picture 19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5630658" y="2277858"/>
            <a:ext cx="1938510" cy="1938510"/>
          </a:xfrm>
          <a:prstGeom prst="rect">
            <a:avLst/>
          </a:prstGeom>
          <a:noFill/>
        </p:spPr>
      </p:pic>
      <p:pic>
        <p:nvPicPr>
          <p:cNvPr id="21" name="Picture 20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5935459" y="4106658"/>
            <a:ext cx="1938510" cy="1938510"/>
          </a:xfrm>
          <a:prstGeom prst="rect">
            <a:avLst/>
          </a:prstGeom>
          <a:noFill/>
        </p:spPr>
      </p:pic>
      <p:pic>
        <p:nvPicPr>
          <p:cNvPr id="22" name="Picture 21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1896859" y="2582659"/>
            <a:ext cx="1938510" cy="1938510"/>
          </a:xfrm>
          <a:prstGeom prst="rect">
            <a:avLst/>
          </a:prstGeom>
          <a:noFill/>
        </p:spPr>
      </p:pic>
      <p:pic>
        <p:nvPicPr>
          <p:cNvPr id="23" name="Picture 22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372859" y="4335259"/>
            <a:ext cx="1938510" cy="193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95600"/>
            <a:ext cx="1600200" cy="1600200"/>
          </a:xfrm>
          <a:prstGeom prst="rect">
            <a:avLst/>
          </a:prstGeom>
          <a:noFill/>
        </p:spPr>
      </p:pic>
      <p:pic>
        <p:nvPicPr>
          <p:cNvPr id="22" name="Picture 2" descr="C:\Documents and Settings\1434\Local Settings\Temporary Internet Files\Content.IE5\H1BGHXAT\MCj044043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609600"/>
            <a:ext cx="1664964" cy="1896446"/>
          </a:xfrm>
          <a:prstGeom prst="rect">
            <a:avLst/>
          </a:prstGeom>
          <a:noFill/>
        </p:spPr>
      </p:pic>
      <p:pic>
        <p:nvPicPr>
          <p:cNvPr id="23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362200"/>
            <a:ext cx="1600200" cy="1600200"/>
          </a:xfrm>
          <a:prstGeom prst="rect">
            <a:avLst/>
          </a:prstGeom>
          <a:noFill/>
        </p:spPr>
      </p:pic>
      <p:pic>
        <p:nvPicPr>
          <p:cNvPr id="25" name="Picture 3" descr="C:\Documents and Settings\1434\Local Settings\Temporary Internet Files\Content.IE5\VELL9K7P\MCj043977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2362200" cy="2362200"/>
          </a:xfrm>
          <a:prstGeom prst="rect">
            <a:avLst/>
          </a:prstGeom>
          <a:noFill/>
        </p:spPr>
      </p:pic>
      <p:pic>
        <p:nvPicPr>
          <p:cNvPr id="3076" name="Picture 4" descr="C:\Documents and Settings\1434\Local Settings\Temporary Internet Files\Content.IE5\H1BGHXAT\MCj04326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2362200" cy="2362200"/>
          </a:xfrm>
          <a:prstGeom prst="rect">
            <a:avLst/>
          </a:prstGeom>
          <a:noFill/>
        </p:spPr>
      </p:pic>
      <p:pic>
        <p:nvPicPr>
          <p:cNvPr id="11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0"/>
            <a:ext cx="2286000" cy="2286000"/>
          </a:xfrm>
          <a:prstGeom prst="rect">
            <a:avLst/>
          </a:prstGeom>
          <a:noFill/>
        </p:spPr>
      </p:pic>
      <p:pic>
        <p:nvPicPr>
          <p:cNvPr id="12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2286000" cy="2286000"/>
          </a:xfrm>
          <a:prstGeom prst="rect">
            <a:avLst/>
          </a:prstGeom>
          <a:noFill/>
        </p:spPr>
      </p:pic>
      <p:pic>
        <p:nvPicPr>
          <p:cNvPr id="14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33400"/>
            <a:ext cx="2286000" cy="2286000"/>
          </a:xfrm>
          <a:prstGeom prst="rect">
            <a:avLst/>
          </a:prstGeom>
          <a:noFill/>
        </p:spPr>
      </p:pic>
      <p:pic>
        <p:nvPicPr>
          <p:cNvPr id="15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766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b="1" dirty="0" smtClean="0"/>
              <a:t>Get your students to be the teacher and have them lead the discussion and explain the answer choices.</a:t>
            </a:r>
          </a:p>
          <a:p>
            <a:r>
              <a:rPr lang="en-US" sz="2400" b="1" dirty="0" smtClean="0"/>
              <a:t>There are a few slides at the end of each show where pictures appear without questions.  Use them to pose questions of your own.</a:t>
            </a:r>
          </a:p>
          <a:p>
            <a:r>
              <a:rPr lang="en-US" sz="2400" b="1" dirty="0" smtClean="0"/>
              <a:t>Give students and opportunity to ask fraction questions or write fraction statements about what is shown.</a:t>
            </a:r>
            <a:endParaRPr lang="en-US" sz="2400" dirty="0" smtClean="0"/>
          </a:p>
          <a:p>
            <a:r>
              <a:rPr lang="en-US" sz="2400" dirty="0" smtClean="0"/>
              <a:t>Print a few of the slides without questions, place in plastic page protectors, and use in a math workstation where students write fraction statements, question, or complete a task you design for them.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600"/>
            <a:ext cx="4800600" cy="2590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C3300"/>
                </a:solidFill>
              </a:rPr>
              <a:t>What fraction of the ornaments have a bow?</a:t>
            </a:r>
            <a:endParaRPr lang="en-US" sz="4000" b="1" dirty="0">
              <a:solidFill>
                <a:srgbClr val="CC3300"/>
              </a:solidFill>
            </a:endParaRPr>
          </a:p>
        </p:txBody>
      </p:sp>
      <p:pic>
        <p:nvPicPr>
          <p:cNvPr id="29717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267200"/>
            <a:ext cx="1981200" cy="1981200"/>
          </a:xfrm>
          <a:prstGeom prst="rect">
            <a:avLst/>
          </a:prstGeom>
          <a:noFill/>
        </p:spPr>
      </p:pic>
      <p:pic>
        <p:nvPicPr>
          <p:cNvPr id="29718" name="Picture 22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953000"/>
            <a:ext cx="1905000" cy="1905000"/>
          </a:xfrm>
          <a:prstGeom prst="rect">
            <a:avLst/>
          </a:prstGeom>
          <a:noFill/>
        </p:spPr>
      </p:pic>
      <p:pic>
        <p:nvPicPr>
          <p:cNvPr id="29722" name="Picture 26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800600"/>
            <a:ext cx="1905000" cy="1905000"/>
          </a:xfrm>
          <a:prstGeom prst="rect">
            <a:avLst/>
          </a:prstGeom>
          <a:noFill/>
        </p:spPr>
      </p:pic>
      <p:pic>
        <p:nvPicPr>
          <p:cNvPr id="15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819400"/>
            <a:ext cx="1981200" cy="1981200"/>
          </a:xfrm>
          <a:prstGeom prst="rect">
            <a:avLst/>
          </a:prstGeom>
          <a:noFill/>
        </p:spPr>
      </p:pic>
      <p:pic>
        <p:nvPicPr>
          <p:cNvPr id="16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86000"/>
            <a:ext cx="1981200" cy="1981200"/>
          </a:xfrm>
          <a:prstGeom prst="rect">
            <a:avLst/>
          </a:prstGeom>
          <a:noFill/>
        </p:spPr>
      </p:pic>
      <p:pic>
        <p:nvPicPr>
          <p:cNvPr id="17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33400"/>
            <a:ext cx="1981200" cy="1981200"/>
          </a:xfrm>
          <a:prstGeom prst="rect">
            <a:avLst/>
          </a:prstGeom>
          <a:noFill/>
        </p:spPr>
      </p:pic>
      <p:pic>
        <p:nvPicPr>
          <p:cNvPr id="18" name="Picture 21" descr="MCj04362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19400"/>
            <a:ext cx="1981200" cy="1981200"/>
          </a:xfrm>
          <a:prstGeom prst="rect">
            <a:avLst/>
          </a:prstGeom>
          <a:noFill/>
        </p:spPr>
      </p:pic>
      <p:pic>
        <p:nvPicPr>
          <p:cNvPr id="2050" name="Picture 2" descr="C:\Documents and Settings\1434\Local Settings\Temporary Internet Files\Content.IE5\DZ75IBKI\MCj043634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838200"/>
            <a:ext cx="1562100" cy="15621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524000" y="34290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8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457200"/>
            <a:ext cx="4495800" cy="2743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/>
              <a:t>What fraction of the snowmen </a:t>
            </a:r>
            <a:r>
              <a:rPr lang="en-US" sz="3600" b="1" dirty="0" smtClean="0"/>
              <a:t>are wearing a black hat?   </a:t>
            </a:r>
            <a:endParaRPr lang="en-US" sz="3600" b="1" dirty="0"/>
          </a:p>
        </p:txBody>
      </p:sp>
      <p:pic>
        <p:nvPicPr>
          <p:cNvPr id="26632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2514600" cy="2462213"/>
          </a:xfrm>
          <a:prstGeom prst="rect">
            <a:avLst/>
          </a:prstGeom>
          <a:noFill/>
        </p:spPr>
      </p:pic>
      <p:pic>
        <p:nvPicPr>
          <p:cNvPr id="26639" name="Picture 15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374900" cy="2590800"/>
          </a:xfrm>
          <a:prstGeom prst="rect">
            <a:avLst/>
          </a:prstGeom>
          <a:noFill/>
        </p:spPr>
      </p:pic>
      <p:pic>
        <p:nvPicPr>
          <p:cNvPr id="6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2514600" cy="2462213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6553200" y="3429000"/>
            <a:ext cx="838200" cy="1761530"/>
            <a:chOff x="6324600" y="3048000"/>
            <a:chExt cx="838200" cy="1761530"/>
          </a:xfrm>
        </p:grpSpPr>
        <p:sp>
          <p:nvSpPr>
            <p:cNvPr id="8" name="Rectangle 7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4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2514600" cy="2462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204580" y="854876"/>
            <a:ext cx="1962150" cy="1714500"/>
          </a:xfrm>
          <a:prstGeom prst="rect">
            <a:avLst/>
          </a:prstGeom>
          <a:noFill/>
        </p:spPr>
      </p:pic>
      <p:pic>
        <p:nvPicPr>
          <p:cNvPr id="4100" name="Picture 4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6180">
            <a:off x="2266627" y="4095428"/>
            <a:ext cx="1828572" cy="1828572"/>
          </a:xfrm>
          <a:prstGeom prst="rect">
            <a:avLst/>
          </a:prstGeom>
          <a:noFill/>
        </p:spPr>
      </p:pic>
      <p:pic>
        <p:nvPicPr>
          <p:cNvPr id="5" name="Picture 4" descr="C:\Documents and Settings\1434\Local Settings\Temporary Internet Files\Content.IE5\C91X1HWF\MCj043629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9562">
            <a:off x="440877" y="3565077"/>
            <a:ext cx="1828572" cy="1828572"/>
          </a:xfrm>
          <a:prstGeom prst="rect">
            <a:avLst/>
          </a:prstGeom>
          <a:noFill/>
        </p:spPr>
      </p:pic>
      <p:pic>
        <p:nvPicPr>
          <p:cNvPr id="6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0" y="914400"/>
            <a:ext cx="1962150" cy="1714500"/>
          </a:xfrm>
          <a:prstGeom prst="rect">
            <a:avLst/>
          </a:prstGeom>
          <a:noFill/>
        </p:spPr>
      </p:pic>
      <p:pic>
        <p:nvPicPr>
          <p:cNvPr id="7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99573" flipH="1">
            <a:off x="1880979" y="1997876"/>
            <a:ext cx="1962150" cy="1714500"/>
          </a:xfrm>
          <a:prstGeom prst="rect">
            <a:avLst/>
          </a:prstGeom>
          <a:noFill/>
        </p:spPr>
      </p:pic>
      <p:pic>
        <p:nvPicPr>
          <p:cNvPr id="9" name="Picture 2" descr="C:\Documents and Settings\1434\Local Settings\Temporary Internet Files\Content.IE5\KYCDJLDI\MCj04363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0" y="3276600"/>
            <a:ext cx="1962150" cy="1714500"/>
          </a:xfrm>
          <a:prstGeom prst="rect">
            <a:avLst/>
          </a:prstGeom>
          <a:noFill/>
        </p:spPr>
      </p:pic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572000" y="457200"/>
            <a:ext cx="4038600" cy="2667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candy canes have a bow?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6781800" y="3581400"/>
            <a:ext cx="838200" cy="1761530"/>
            <a:chOff x="6324600" y="3048000"/>
            <a:chExt cx="838200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4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434\Local Settings\Temporary Internet Files\Content.IE5\KYCDJLDI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3505200" cy="3505200"/>
          </a:xfrm>
          <a:prstGeom prst="rect">
            <a:avLst/>
          </a:prstGeom>
          <a:noFill/>
        </p:spPr>
      </p:pic>
      <p:pic>
        <p:nvPicPr>
          <p:cNvPr id="3075" name="Picture 3" descr="C:\Documents and Settings\1434\Local Settings\Temporary Internet Files\Content.IE5\KYCDJLDI\MCj04362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2819400" cy="2819400"/>
          </a:xfrm>
          <a:prstGeom prst="rect">
            <a:avLst/>
          </a:prstGeom>
          <a:noFill/>
        </p:spPr>
      </p:pic>
      <p:pic>
        <p:nvPicPr>
          <p:cNvPr id="3076" name="Picture 4" descr="C:\Documents and Settings\1434\Local Settings\Temporary Internet Files\Content.IE5\H1BGHXAT\MCj043264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0"/>
            <a:ext cx="3886200" cy="3886200"/>
          </a:xfrm>
          <a:prstGeom prst="rect">
            <a:avLst/>
          </a:prstGeom>
          <a:noFill/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114800" y="381000"/>
            <a:ext cx="40386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fraction of the </a:t>
            </a:r>
            <a:r>
              <a:rPr lang="en-US" sz="3600" b="1" kern="0" dirty="0" smtClean="0">
                <a:solidFill>
                  <a:srgbClr val="C00000"/>
                </a:solidFill>
                <a:latin typeface="+mn-lt"/>
              </a:rPr>
              <a:t>gifts have a green bow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7010400" y="2590800"/>
            <a:ext cx="838200" cy="1761530"/>
            <a:chOff x="6324600" y="3048000"/>
            <a:chExt cx="838200" cy="1761530"/>
          </a:xfrm>
        </p:grpSpPr>
        <p:sp>
          <p:nvSpPr>
            <p:cNvPr id="7" name="Rectangle 6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3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838200"/>
            <a:ext cx="4038600" cy="2971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/>
              <a:t>What fraction of the snowmen </a:t>
            </a:r>
            <a:r>
              <a:rPr lang="en-US" sz="3600" b="1" dirty="0" smtClean="0"/>
              <a:t>are wearing an orange cap?   </a:t>
            </a:r>
            <a:endParaRPr lang="en-US" sz="3600" b="1" dirty="0"/>
          </a:p>
        </p:txBody>
      </p:sp>
      <p:pic>
        <p:nvPicPr>
          <p:cNvPr id="31748" name="Picture 4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1600200" cy="1566863"/>
          </a:xfrm>
          <a:prstGeom prst="rect">
            <a:avLst/>
          </a:prstGeom>
          <a:noFill/>
        </p:spPr>
      </p:pic>
      <p:pic>
        <p:nvPicPr>
          <p:cNvPr id="31749" name="Picture 5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81200"/>
            <a:ext cx="1466850" cy="1600200"/>
          </a:xfrm>
          <a:prstGeom prst="rect">
            <a:avLst/>
          </a:prstGeom>
          <a:noFill/>
        </p:spPr>
      </p:pic>
      <p:pic>
        <p:nvPicPr>
          <p:cNvPr id="31750" name="Picture 6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4800"/>
            <a:ext cx="1600200" cy="1566863"/>
          </a:xfrm>
          <a:prstGeom prst="rect">
            <a:avLst/>
          </a:prstGeom>
          <a:noFill/>
        </p:spPr>
      </p:pic>
      <p:pic>
        <p:nvPicPr>
          <p:cNvPr id="31751" name="Picture 7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581400"/>
            <a:ext cx="1600200" cy="1566863"/>
          </a:xfrm>
          <a:prstGeom prst="rect">
            <a:avLst/>
          </a:prstGeom>
          <a:noFill/>
        </p:spPr>
      </p:pic>
      <p:pic>
        <p:nvPicPr>
          <p:cNvPr id="31752" name="Picture 8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"/>
            <a:ext cx="1600200" cy="1566863"/>
          </a:xfrm>
          <a:prstGeom prst="rect">
            <a:avLst/>
          </a:prstGeom>
          <a:noFill/>
        </p:spPr>
      </p:pic>
      <p:pic>
        <p:nvPicPr>
          <p:cNvPr id="31753" name="Picture 9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05200"/>
            <a:ext cx="1600200" cy="1566863"/>
          </a:xfrm>
          <a:prstGeom prst="rect">
            <a:avLst/>
          </a:prstGeom>
          <a:noFill/>
        </p:spPr>
      </p:pic>
      <p:pic>
        <p:nvPicPr>
          <p:cNvPr id="31754" name="Picture 10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600200" cy="1566863"/>
          </a:xfrm>
          <a:prstGeom prst="rect">
            <a:avLst/>
          </a:prstGeom>
          <a:noFill/>
        </p:spPr>
      </p:pic>
      <p:pic>
        <p:nvPicPr>
          <p:cNvPr id="31755" name="Picture 11" descr="MCj043638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905000"/>
            <a:ext cx="1600200" cy="1566863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143000" y="3886200"/>
            <a:ext cx="954107" cy="1761530"/>
            <a:chOff x="6248400" y="3048000"/>
            <a:chExt cx="954107" cy="1761530"/>
          </a:xfrm>
        </p:grpSpPr>
        <p:sp>
          <p:nvSpPr>
            <p:cNvPr id="12" name="Rectangle 11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7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48400" y="3886200"/>
              <a:ext cx="9541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10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5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257800"/>
            <a:ext cx="1257300" cy="1371600"/>
          </a:xfrm>
          <a:prstGeom prst="rect">
            <a:avLst/>
          </a:prstGeom>
          <a:noFill/>
        </p:spPr>
      </p:pic>
      <p:pic>
        <p:nvPicPr>
          <p:cNvPr id="16" name="Picture 5" descr="MCj04363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733800"/>
            <a:ext cx="14668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609600"/>
            <a:ext cx="4038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/>
              <a:t>What fraction of the trees have lights?</a:t>
            </a:r>
          </a:p>
        </p:txBody>
      </p:sp>
      <p:pic>
        <p:nvPicPr>
          <p:cNvPr id="12298" name="Picture 10" descr="MCj04363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2590800" cy="2590800"/>
          </a:xfrm>
          <a:prstGeom prst="rect">
            <a:avLst/>
          </a:prstGeom>
          <a:noFill/>
        </p:spPr>
      </p:pic>
      <p:pic>
        <p:nvPicPr>
          <p:cNvPr id="12299" name="Picture 11" descr="MCj04363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962400"/>
            <a:ext cx="2628900" cy="2628900"/>
          </a:xfrm>
          <a:prstGeom prst="rect">
            <a:avLst/>
          </a:prstGeom>
          <a:noFill/>
        </p:spPr>
      </p:pic>
      <p:pic>
        <p:nvPicPr>
          <p:cNvPr id="8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86200"/>
            <a:ext cx="2336800" cy="2588455"/>
          </a:xfrm>
          <a:prstGeom prst="rect">
            <a:avLst/>
          </a:prstGeom>
          <a:noFill/>
        </p:spPr>
      </p:pic>
      <p:pic>
        <p:nvPicPr>
          <p:cNvPr id="9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2336800" cy="2588455"/>
          </a:xfrm>
          <a:prstGeom prst="rect">
            <a:avLst/>
          </a:prstGeom>
          <a:noFill/>
        </p:spPr>
      </p:pic>
      <p:pic>
        <p:nvPicPr>
          <p:cNvPr id="10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762000"/>
            <a:ext cx="2336800" cy="2588455"/>
          </a:xfrm>
          <a:prstGeom prst="rect">
            <a:avLst/>
          </a:prstGeom>
          <a:noFill/>
        </p:spPr>
      </p:pic>
      <p:pic>
        <p:nvPicPr>
          <p:cNvPr id="11" name="Picture 9" descr="MCj04363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2336800" cy="258845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6096000" y="2743200"/>
            <a:ext cx="838200" cy="1761530"/>
            <a:chOff x="6324600" y="3048000"/>
            <a:chExt cx="838200" cy="1761530"/>
          </a:xfrm>
        </p:grpSpPr>
        <p:sp>
          <p:nvSpPr>
            <p:cNvPr id="13" name="Rectangle 12"/>
            <p:cNvSpPr/>
            <p:nvPr/>
          </p:nvSpPr>
          <p:spPr>
            <a:xfrm>
              <a:off x="6477000" y="30480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4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40760" y="3886200"/>
              <a:ext cx="56938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rPr>
                <a:t>6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324600" y="3886200"/>
              <a:ext cx="838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355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Fractions</vt:lpstr>
      <vt:lpstr>Fractions</vt:lpstr>
      <vt:lpstr>Teacher Notes: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and Mixed Numbers</dc:title>
  <dc:creator>Gwendolyn Best</dc:creator>
  <cp:lastModifiedBy>1434</cp:lastModifiedBy>
  <cp:revision>83</cp:revision>
  <dcterms:created xsi:type="dcterms:W3CDTF">2008-12-09T12:15:53Z</dcterms:created>
  <dcterms:modified xsi:type="dcterms:W3CDTF">2010-01-19T12:35:34Z</dcterms:modified>
</cp:coreProperties>
</file>