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4" r:id="rId24"/>
    <p:sldId id="285" r:id="rId25"/>
    <p:sldId id="28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6600"/>
    <a:srgbClr val="54D4F2"/>
    <a:srgbClr val="CC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98649-A07F-4EE3-9912-6E938FEED9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470DC-5E9A-4422-8FBC-BAD7A98F85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894AE-08AC-42C1-B17D-4F60EF96DE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C7E15-F0C8-45FD-B651-A0C0824A77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34D54-0075-4021-8389-21DB3775E2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90E1C0-AC8F-4699-BC78-6C01B41DFD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EA7E0-C3F0-44F4-9A94-154F11A7DC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773AC-FD5B-4163-8344-D59446CCAD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965C9-6037-4F59-A7F8-005F9D3C2B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EDD8E-757C-4B22-96BD-2D3A0ABA76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8EABA-8BC2-4AAE-9073-3D499128DC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7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9D83C3-3096-49CB-980E-FF7DB636A6F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 bwMode="auto">
          <a:xfrm>
            <a:off x="1371600" y="2743200"/>
            <a:ext cx="6400800" cy="3581400"/>
          </a:xfrm>
          <a:prstGeom prst="rect">
            <a:avLst/>
          </a:prstGeom>
          <a:solidFill>
            <a:srgbClr val="FFFFCC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4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Teacher-Led Presentation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Virginia Standards of Learning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(SOL) 4.1c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The student will identify 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(orally and in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writing)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the place value for each digit in a whole number expressed through millions;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762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Kristen ITC" pitchFamily="66" charset="0"/>
              </a:rPr>
              <a:t>Rounding</a:t>
            </a:r>
            <a:br>
              <a:rPr lang="en-US" b="1" dirty="0" smtClean="0">
                <a:solidFill>
                  <a:schemeClr val="bg1"/>
                </a:solidFill>
                <a:latin typeface="Kristen ITC" pitchFamily="66" charset="0"/>
              </a:rPr>
            </a:br>
            <a:r>
              <a:rPr lang="en-US" sz="2800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to the nearest</a:t>
            </a:r>
            <a:r>
              <a:rPr lang="en-US" sz="4800" b="1" dirty="0" smtClean="0">
                <a:solidFill>
                  <a:schemeClr val="bg1"/>
                </a:solidFill>
                <a:latin typeface="Kristen ITC" pitchFamily="66" charset="0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latin typeface="Kristen ITC" pitchFamily="66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Kristen ITC" pitchFamily="66" charset="0"/>
              </a:rPr>
              <a:t>  </a:t>
            </a:r>
            <a:r>
              <a:rPr lang="en-US" sz="2400" b="1" u="sng" dirty="0" smtClean="0">
                <a:solidFill>
                  <a:schemeClr val="bg1"/>
                </a:solidFill>
                <a:latin typeface="Kristen ITC" pitchFamily="66" charset="0"/>
              </a:rPr>
              <a:t>ten thousand &amp; hundred thousand</a:t>
            </a:r>
            <a:endParaRPr lang="en-US" sz="2400" b="1" dirty="0">
              <a:solidFill>
                <a:schemeClr val="bg1"/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 bwMode="auto">
          <a:xfrm>
            <a:off x="304800" y="2209800"/>
            <a:ext cx="8458200" cy="37338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8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you identify: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600" b="1" kern="0" dirty="0" smtClean="0"/>
              <a:t>which number is in the given place?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600" b="1" kern="0" dirty="0" smtClean="0"/>
              <a:t>which number will help you decide?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600" b="1" kern="0" dirty="0" smtClean="0"/>
              <a:t>two possible answers?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4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Kristen ITC" pitchFamily="66" charset="0"/>
              </a:rPr>
              <a:t>Let’s Practice Together</a:t>
            </a:r>
            <a:endParaRPr lang="en-US" sz="3200" b="1" dirty="0">
              <a:solidFill>
                <a:srgbClr val="FFFF00"/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57200" y="685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b="1" dirty="0">
                <a:solidFill>
                  <a:srgbClr val="FFFF00"/>
                </a:solidFill>
                <a:latin typeface="Kristen ITC" pitchFamily="66" charset="0"/>
              </a:rPr>
              <a:t>Round this number to the nearest  </a:t>
            </a:r>
            <a:r>
              <a:rPr lang="en-US" sz="4400" b="1" u="sng" dirty="0" smtClean="0">
                <a:solidFill>
                  <a:srgbClr val="FFFF00"/>
                </a:solidFill>
                <a:latin typeface="Kristen ITC" pitchFamily="66" charset="0"/>
              </a:rPr>
              <a:t>hundred thousand</a:t>
            </a:r>
            <a:r>
              <a:rPr lang="en-US" sz="4400" b="1" dirty="0" smtClean="0">
                <a:solidFill>
                  <a:srgbClr val="FFFF00"/>
                </a:solidFill>
                <a:latin typeface="Kristen ITC" pitchFamily="66" charset="0"/>
              </a:rPr>
              <a:t>.</a:t>
            </a:r>
            <a:endParaRPr lang="en-US" sz="4400" b="1" dirty="0">
              <a:solidFill>
                <a:srgbClr val="FFFF00"/>
              </a:solidFill>
              <a:latin typeface="Kristen ITC" pitchFamily="66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2057400"/>
            <a:ext cx="5867400" cy="101566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 smtClean="0"/>
              <a:t>7,631,248</a:t>
            </a:r>
            <a:endParaRPr lang="en-US" sz="6000" b="1" dirty="0"/>
          </a:p>
        </p:txBody>
      </p:sp>
      <p:sp>
        <p:nvSpPr>
          <p:cNvPr id="6152" name="WordArt 8"/>
          <p:cNvSpPr>
            <a:spLocks noChangeArrowheads="1" noChangeShapeType="1" noTextEdit="1"/>
          </p:cNvSpPr>
          <p:nvPr/>
        </p:nvSpPr>
        <p:spPr bwMode="auto">
          <a:xfrm>
            <a:off x="4191000" y="5562600"/>
            <a:ext cx="5048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or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381000" y="5486400"/>
            <a:ext cx="2743200" cy="1015663"/>
          </a:xfrm>
          <a:prstGeom prst="rect">
            <a:avLst/>
          </a:prstGeom>
          <a:noFill/>
          <a:ln w="76200">
            <a:noFill/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/>
              <a:t> </a:t>
            </a:r>
            <a:r>
              <a:rPr lang="en-US" sz="4000" b="1" dirty="0" smtClean="0"/>
              <a:t>7,</a:t>
            </a:r>
            <a:r>
              <a:rPr lang="en-US" sz="4000" b="1" dirty="0" smtClean="0">
                <a:solidFill>
                  <a:srgbClr val="FFFF00"/>
                </a:solidFill>
              </a:rPr>
              <a:t>600,000</a:t>
            </a:r>
            <a:r>
              <a:rPr lang="en-US" sz="6000" b="1" dirty="0" smtClean="0"/>
              <a:t> </a:t>
            </a:r>
            <a:endParaRPr lang="en-US" sz="6000" b="1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57200" y="3276600"/>
            <a:ext cx="7696200" cy="52322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Arial Narrow" pitchFamily="34" charset="0"/>
              </a:rPr>
              <a:t>Which number  is in the </a:t>
            </a:r>
            <a:r>
              <a:rPr lang="en-US" sz="2800" b="1" dirty="0" smtClean="0">
                <a:solidFill>
                  <a:srgbClr val="FFFF00"/>
                </a:solidFill>
                <a:latin typeface="Arial Narrow" pitchFamily="34" charset="0"/>
              </a:rPr>
              <a:t>hundred thousands place? </a:t>
            </a:r>
            <a:endParaRPr lang="en-US" sz="28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57200" y="4038600"/>
            <a:ext cx="7696200" cy="52322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Arial Narrow" pitchFamily="34" charset="0"/>
              </a:rPr>
              <a:t>Which number will help you decide how to round?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5562600" y="5486400"/>
            <a:ext cx="2743200" cy="1015663"/>
          </a:xfrm>
          <a:prstGeom prst="rect">
            <a:avLst/>
          </a:prstGeom>
          <a:noFill/>
          <a:ln w="76200">
            <a:noFill/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/>
              <a:t> </a:t>
            </a:r>
            <a:r>
              <a:rPr lang="en-US" sz="4000" b="1" dirty="0" smtClean="0"/>
              <a:t>7,</a:t>
            </a:r>
            <a:r>
              <a:rPr lang="en-US" sz="4000" b="1" dirty="0" smtClean="0">
                <a:solidFill>
                  <a:srgbClr val="FFFF00"/>
                </a:solidFill>
              </a:rPr>
              <a:t>700,000</a:t>
            </a:r>
            <a:r>
              <a:rPr lang="en-US" sz="6000" b="1" dirty="0" smtClean="0"/>
              <a:t> </a:t>
            </a:r>
            <a:endParaRPr lang="en-US" sz="6000" b="1" dirty="0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33400" y="4800600"/>
            <a:ext cx="7696200" cy="52322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Arial Narrow" pitchFamily="34" charset="0"/>
              </a:rPr>
              <a:t>What are the two possible answers?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810000" y="2133600"/>
            <a:ext cx="457200" cy="838200"/>
          </a:xfrm>
          <a:prstGeom prst="roundRect">
            <a:avLst/>
          </a:prstGeom>
          <a:solidFill>
            <a:srgbClr val="FFFF00">
              <a:alpha val="0"/>
            </a:srgbClr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3429000" y="2895600"/>
            <a:ext cx="381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  <p:bldP spid="6154" grpId="0"/>
      <p:bldP spid="10" grpId="0" animBg="1"/>
      <p:bldP spid="11" grpId="0"/>
      <p:bldP spid="9" grpId="0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57200" y="685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b="1" dirty="0">
                <a:solidFill>
                  <a:srgbClr val="FFFF00"/>
                </a:solidFill>
                <a:latin typeface="Kristen ITC" pitchFamily="66" charset="0"/>
              </a:rPr>
              <a:t>Round this number to the nearest  </a:t>
            </a:r>
            <a:r>
              <a:rPr lang="en-US" sz="4400" b="1" u="sng" dirty="0" smtClean="0">
                <a:solidFill>
                  <a:srgbClr val="FFFF00"/>
                </a:solidFill>
                <a:latin typeface="Kristen ITC" pitchFamily="66" charset="0"/>
              </a:rPr>
              <a:t>hundred thousand</a:t>
            </a:r>
            <a:r>
              <a:rPr lang="en-US" sz="4400" b="1" dirty="0" smtClean="0">
                <a:solidFill>
                  <a:srgbClr val="FFFF00"/>
                </a:solidFill>
                <a:latin typeface="Kristen ITC" pitchFamily="66" charset="0"/>
              </a:rPr>
              <a:t>.</a:t>
            </a:r>
            <a:endParaRPr lang="en-US" sz="4400" b="1" dirty="0">
              <a:solidFill>
                <a:srgbClr val="FFFF00"/>
              </a:solidFill>
              <a:latin typeface="Kristen ITC" pitchFamily="66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2057400"/>
            <a:ext cx="5867400" cy="101566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 smtClean="0"/>
              <a:t>4,562,098</a:t>
            </a:r>
            <a:endParaRPr lang="en-US" sz="6000" b="1" dirty="0"/>
          </a:p>
        </p:txBody>
      </p:sp>
      <p:sp>
        <p:nvSpPr>
          <p:cNvPr id="6152" name="WordArt 8"/>
          <p:cNvSpPr>
            <a:spLocks noChangeArrowheads="1" noChangeShapeType="1" noTextEdit="1"/>
          </p:cNvSpPr>
          <p:nvPr/>
        </p:nvSpPr>
        <p:spPr bwMode="auto">
          <a:xfrm>
            <a:off x="4191000" y="5562600"/>
            <a:ext cx="5048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or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381000" y="5486400"/>
            <a:ext cx="2743200" cy="1015663"/>
          </a:xfrm>
          <a:prstGeom prst="rect">
            <a:avLst/>
          </a:prstGeom>
          <a:noFill/>
          <a:ln w="76200">
            <a:noFill/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/>
              <a:t> </a:t>
            </a:r>
            <a:r>
              <a:rPr lang="en-US" sz="4000" b="1" dirty="0" smtClean="0"/>
              <a:t>4,</a:t>
            </a:r>
            <a:r>
              <a:rPr lang="en-US" sz="4000" b="1" dirty="0" smtClean="0">
                <a:solidFill>
                  <a:srgbClr val="FFFF00"/>
                </a:solidFill>
              </a:rPr>
              <a:t>500,000</a:t>
            </a:r>
            <a:r>
              <a:rPr lang="en-US" sz="6000" b="1" dirty="0" smtClean="0"/>
              <a:t> </a:t>
            </a:r>
            <a:endParaRPr lang="en-US" sz="6000" b="1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57200" y="3276600"/>
            <a:ext cx="7696200" cy="52322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Arial Narrow" pitchFamily="34" charset="0"/>
              </a:rPr>
              <a:t>Which number  is in the </a:t>
            </a:r>
            <a:r>
              <a:rPr lang="en-US" sz="2800" b="1" dirty="0" smtClean="0">
                <a:solidFill>
                  <a:srgbClr val="FFFF00"/>
                </a:solidFill>
                <a:latin typeface="Arial Narrow" pitchFamily="34" charset="0"/>
              </a:rPr>
              <a:t>hundred thousands place? </a:t>
            </a:r>
            <a:endParaRPr lang="en-US" sz="28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57200" y="4038600"/>
            <a:ext cx="7696200" cy="52322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Arial Narrow" pitchFamily="34" charset="0"/>
              </a:rPr>
              <a:t>Which number will help you decide how to round?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5562600" y="5486400"/>
            <a:ext cx="2743200" cy="1015663"/>
          </a:xfrm>
          <a:prstGeom prst="rect">
            <a:avLst/>
          </a:prstGeom>
          <a:noFill/>
          <a:ln w="76200">
            <a:noFill/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/>
              <a:t> </a:t>
            </a:r>
            <a:r>
              <a:rPr lang="en-US" sz="4000" b="1" dirty="0" smtClean="0"/>
              <a:t>4,</a:t>
            </a:r>
            <a:r>
              <a:rPr lang="en-US" sz="4000" b="1" dirty="0" smtClean="0">
                <a:solidFill>
                  <a:srgbClr val="FFFF00"/>
                </a:solidFill>
              </a:rPr>
              <a:t>600,000</a:t>
            </a:r>
            <a:r>
              <a:rPr lang="en-US" sz="6000" b="1" dirty="0" smtClean="0"/>
              <a:t> </a:t>
            </a:r>
            <a:endParaRPr lang="en-US" sz="6000" b="1" dirty="0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33400" y="4800600"/>
            <a:ext cx="7696200" cy="52322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Arial Narrow" pitchFamily="34" charset="0"/>
              </a:rPr>
              <a:t>What are the two possible answers?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810000" y="2133600"/>
            <a:ext cx="457200" cy="838200"/>
          </a:xfrm>
          <a:prstGeom prst="roundRect">
            <a:avLst/>
          </a:prstGeom>
          <a:solidFill>
            <a:srgbClr val="FFFF00">
              <a:alpha val="0"/>
            </a:srgbClr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3429000" y="2895600"/>
            <a:ext cx="381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  <p:bldP spid="6154" grpId="0"/>
      <p:bldP spid="10" grpId="0" animBg="1"/>
      <p:bldP spid="11" grpId="0"/>
      <p:bldP spid="9" grpId="0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57200" y="685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b="1" dirty="0">
                <a:solidFill>
                  <a:srgbClr val="FFFF00"/>
                </a:solidFill>
                <a:latin typeface="Kristen ITC" pitchFamily="66" charset="0"/>
              </a:rPr>
              <a:t>Round this number to the nearest  </a:t>
            </a:r>
            <a:r>
              <a:rPr lang="en-US" sz="4400" b="1" u="sng" dirty="0" smtClean="0">
                <a:solidFill>
                  <a:srgbClr val="FFFF00"/>
                </a:solidFill>
                <a:latin typeface="Kristen ITC" pitchFamily="66" charset="0"/>
              </a:rPr>
              <a:t>hundred thousand</a:t>
            </a:r>
            <a:r>
              <a:rPr lang="en-US" sz="4400" b="1" dirty="0" smtClean="0">
                <a:solidFill>
                  <a:srgbClr val="FFFF00"/>
                </a:solidFill>
                <a:latin typeface="Kristen ITC" pitchFamily="66" charset="0"/>
              </a:rPr>
              <a:t>.</a:t>
            </a:r>
            <a:endParaRPr lang="en-US" sz="4400" b="1" dirty="0">
              <a:solidFill>
                <a:srgbClr val="FFFF00"/>
              </a:solidFill>
              <a:latin typeface="Kristen ITC" pitchFamily="66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2057400"/>
            <a:ext cx="5867400" cy="101566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 smtClean="0"/>
              <a:t>3,695,271</a:t>
            </a:r>
            <a:endParaRPr lang="en-US" sz="6000" b="1" dirty="0"/>
          </a:p>
        </p:txBody>
      </p:sp>
      <p:sp>
        <p:nvSpPr>
          <p:cNvPr id="6152" name="WordArt 8"/>
          <p:cNvSpPr>
            <a:spLocks noChangeArrowheads="1" noChangeShapeType="1" noTextEdit="1"/>
          </p:cNvSpPr>
          <p:nvPr/>
        </p:nvSpPr>
        <p:spPr bwMode="auto">
          <a:xfrm>
            <a:off x="4191000" y="5562600"/>
            <a:ext cx="5048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or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381000" y="5486400"/>
            <a:ext cx="2743200" cy="1015663"/>
          </a:xfrm>
          <a:prstGeom prst="rect">
            <a:avLst/>
          </a:prstGeom>
          <a:noFill/>
          <a:ln w="76200">
            <a:noFill/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/>
              <a:t> </a:t>
            </a:r>
            <a:r>
              <a:rPr lang="en-US" sz="4000" b="1" dirty="0" smtClean="0"/>
              <a:t>3,</a:t>
            </a:r>
            <a:r>
              <a:rPr lang="en-US" sz="4000" b="1" dirty="0" smtClean="0">
                <a:solidFill>
                  <a:srgbClr val="FFFF00"/>
                </a:solidFill>
              </a:rPr>
              <a:t>600,000</a:t>
            </a:r>
            <a:r>
              <a:rPr lang="en-US" sz="6000" b="1" dirty="0" smtClean="0"/>
              <a:t> </a:t>
            </a:r>
            <a:endParaRPr lang="en-US" sz="6000" b="1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57200" y="3276600"/>
            <a:ext cx="7696200" cy="52322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Arial Narrow" pitchFamily="34" charset="0"/>
              </a:rPr>
              <a:t>Which number  is in the </a:t>
            </a:r>
            <a:r>
              <a:rPr lang="en-US" sz="2800" b="1" dirty="0" smtClean="0">
                <a:solidFill>
                  <a:srgbClr val="FFFF00"/>
                </a:solidFill>
                <a:latin typeface="Arial Narrow" pitchFamily="34" charset="0"/>
              </a:rPr>
              <a:t>hundred thousands place? </a:t>
            </a:r>
            <a:endParaRPr lang="en-US" sz="28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57200" y="4038600"/>
            <a:ext cx="7696200" cy="52322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Arial Narrow" pitchFamily="34" charset="0"/>
              </a:rPr>
              <a:t>Which number will help you decide how to round?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5562600" y="5486400"/>
            <a:ext cx="2743200" cy="1015663"/>
          </a:xfrm>
          <a:prstGeom prst="rect">
            <a:avLst/>
          </a:prstGeom>
          <a:noFill/>
          <a:ln w="76200">
            <a:noFill/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/>
              <a:t> </a:t>
            </a:r>
            <a:r>
              <a:rPr lang="en-US" sz="4000" b="1" dirty="0" smtClean="0"/>
              <a:t>3,</a:t>
            </a:r>
            <a:r>
              <a:rPr lang="en-US" sz="4000" b="1" dirty="0" smtClean="0">
                <a:solidFill>
                  <a:srgbClr val="FFFF00"/>
                </a:solidFill>
              </a:rPr>
              <a:t>700,000</a:t>
            </a:r>
            <a:r>
              <a:rPr lang="en-US" sz="6000" b="1" dirty="0" smtClean="0"/>
              <a:t> </a:t>
            </a:r>
            <a:endParaRPr lang="en-US" sz="6000" b="1" dirty="0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33400" y="4800600"/>
            <a:ext cx="7696200" cy="52322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Arial Narrow" pitchFamily="34" charset="0"/>
              </a:rPr>
              <a:t>What are the two possible answers?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810000" y="2133600"/>
            <a:ext cx="457200" cy="838200"/>
          </a:xfrm>
          <a:prstGeom prst="roundRect">
            <a:avLst/>
          </a:prstGeom>
          <a:solidFill>
            <a:srgbClr val="FFFF00">
              <a:alpha val="0"/>
            </a:srgbClr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3429000" y="2895600"/>
            <a:ext cx="381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  <p:bldP spid="6154" grpId="0"/>
      <p:bldP spid="10" grpId="0" animBg="1"/>
      <p:bldP spid="11" grpId="0"/>
      <p:bldP spid="9" grpId="0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57200" y="685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b="1" dirty="0">
                <a:solidFill>
                  <a:srgbClr val="FFFF00"/>
                </a:solidFill>
                <a:latin typeface="Kristen ITC" pitchFamily="66" charset="0"/>
              </a:rPr>
              <a:t>Round this number to the nearest  </a:t>
            </a:r>
            <a:r>
              <a:rPr lang="en-US" sz="4400" b="1" u="sng" dirty="0" smtClean="0">
                <a:solidFill>
                  <a:srgbClr val="FFFF00"/>
                </a:solidFill>
                <a:latin typeface="Kristen ITC" pitchFamily="66" charset="0"/>
              </a:rPr>
              <a:t>hundred thousand</a:t>
            </a:r>
            <a:r>
              <a:rPr lang="en-US" sz="4400" b="1" dirty="0" smtClean="0">
                <a:solidFill>
                  <a:srgbClr val="FFFF00"/>
                </a:solidFill>
                <a:latin typeface="Kristen ITC" pitchFamily="66" charset="0"/>
              </a:rPr>
              <a:t>.</a:t>
            </a:r>
            <a:endParaRPr lang="en-US" sz="4400" b="1" dirty="0">
              <a:solidFill>
                <a:srgbClr val="FFFF00"/>
              </a:solidFill>
              <a:latin typeface="Kristen ITC" pitchFamily="66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2057400"/>
            <a:ext cx="5867400" cy="101566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 smtClean="0"/>
              <a:t>8,937,422</a:t>
            </a:r>
            <a:endParaRPr lang="en-US" sz="6000" b="1" dirty="0"/>
          </a:p>
        </p:txBody>
      </p:sp>
      <p:sp>
        <p:nvSpPr>
          <p:cNvPr id="6152" name="WordArt 8"/>
          <p:cNvSpPr>
            <a:spLocks noChangeArrowheads="1" noChangeShapeType="1" noTextEdit="1"/>
          </p:cNvSpPr>
          <p:nvPr/>
        </p:nvSpPr>
        <p:spPr bwMode="auto">
          <a:xfrm>
            <a:off x="4191000" y="5562600"/>
            <a:ext cx="5048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or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381000" y="5486400"/>
            <a:ext cx="2743200" cy="1015663"/>
          </a:xfrm>
          <a:prstGeom prst="rect">
            <a:avLst/>
          </a:prstGeom>
          <a:noFill/>
          <a:ln w="76200">
            <a:noFill/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/>
              <a:t> </a:t>
            </a:r>
            <a:r>
              <a:rPr lang="en-US" sz="4000" b="1" dirty="0" smtClean="0"/>
              <a:t>8,</a:t>
            </a:r>
            <a:r>
              <a:rPr lang="en-US" sz="4000" b="1" dirty="0" smtClean="0">
                <a:solidFill>
                  <a:srgbClr val="FFFF00"/>
                </a:solidFill>
              </a:rPr>
              <a:t>900,000</a:t>
            </a:r>
            <a:r>
              <a:rPr lang="en-US" sz="6000" b="1" dirty="0" smtClean="0"/>
              <a:t> </a:t>
            </a:r>
            <a:endParaRPr lang="en-US" sz="6000" b="1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57200" y="3276600"/>
            <a:ext cx="7696200" cy="52322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Arial Narrow" pitchFamily="34" charset="0"/>
              </a:rPr>
              <a:t>Which number  is in the </a:t>
            </a:r>
            <a:r>
              <a:rPr lang="en-US" sz="2800" b="1" dirty="0" smtClean="0">
                <a:solidFill>
                  <a:srgbClr val="FFFF00"/>
                </a:solidFill>
                <a:latin typeface="Arial Narrow" pitchFamily="34" charset="0"/>
              </a:rPr>
              <a:t>hundred thousands place? </a:t>
            </a:r>
            <a:endParaRPr lang="en-US" sz="28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57200" y="4038600"/>
            <a:ext cx="7696200" cy="52322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Arial Narrow" pitchFamily="34" charset="0"/>
              </a:rPr>
              <a:t>Which number will help you decide how to round?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5562600" y="5486400"/>
            <a:ext cx="2743200" cy="1015663"/>
          </a:xfrm>
          <a:prstGeom prst="rect">
            <a:avLst/>
          </a:prstGeom>
          <a:noFill/>
          <a:ln w="76200">
            <a:noFill/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/>
              <a:t> </a:t>
            </a:r>
            <a:r>
              <a:rPr lang="en-US" sz="4000" b="1" dirty="0" smtClean="0"/>
              <a:t>9,</a:t>
            </a:r>
            <a:r>
              <a:rPr lang="en-US" sz="4000" b="1" dirty="0" smtClean="0">
                <a:solidFill>
                  <a:srgbClr val="FFFF00"/>
                </a:solidFill>
              </a:rPr>
              <a:t>000,000</a:t>
            </a:r>
            <a:r>
              <a:rPr lang="en-US" sz="6000" b="1" dirty="0" smtClean="0"/>
              <a:t> </a:t>
            </a:r>
            <a:endParaRPr lang="en-US" sz="6000" b="1" dirty="0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33400" y="4800600"/>
            <a:ext cx="7696200" cy="52322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Arial Narrow" pitchFamily="34" charset="0"/>
              </a:rPr>
              <a:t>What are the two possible answers?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810000" y="2133600"/>
            <a:ext cx="457200" cy="838200"/>
          </a:xfrm>
          <a:prstGeom prst="roundRect">
            <a:avLst/>
          </a:prstGeom>
          <a:solidFill>
            <a:srgbClr val="FFFF00">
              <a:alpha val="0"/>
            </a:srgbClr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3429000" y="2895600"/>
            <a:ext cx="381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  <p:bldP spid="6154" grpId="0"/>
      <p:bldP spid="10" grpId="0" animBg="1"/>
      <p:bldP spid="11" grpId="0"/>
      <p:bldP spid="9" grpId="0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57200" y="685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b="1" dirty="0">
                <a:solidFill>
                  <a:srgbClr val="FFFF00"/>
                </a:solidFill>
                <a:latin typeface="Kristen ITC" pitchFamily="66" charset="0"/>
              </a:rPr>
              <a:t>Round this number to the nearest  </a:t>
            </a:r>
            <a:r>
              <a:rPr lang="en-US" sz="4400" b="1" u="sng" dirty="0" smtClean="0">
                <a:solidFill>
                  <a:srgbClr val="FFFF00"/>
                </a:solidFill>
                <a:latin typeface="Kristen ITC" pitchFamily="66" charset="0"/>
              </a:rPr>
              <a:t>hundred thousand</a:t>
            </a:r>
            <a:r>
              <a:rPr lang="en-US" sz="4400" b="1" dirty="0" smtClean="0">
                <a:solidFill>
                  <a:srgbClr val="FFFF00"/>
                </a:solidFill>
                <a:latin typeface="Kristen ITC" pitchFamily="66" charset="0"/>
              </a:rPr>
              <a:t>.</a:t>
            </a:r>
            <a:endParaRPr lang="en-US" sz="4400" b="1" dirty="0">
              <a:solidFill>
                <a:srgbClr val="FFFF00"/>
              </a:solidFill>
              <a:latin typeface="Kristen ITC" pitchFamily="66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2057400"/>
            <a:ext cx="5867400" cy="101566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 smtClean="0"/>
              <a:t>1,548,346</a:t>
            </a:r>
            <a:endParaRPr lang="en-US" sz="6000" b="1" dirty="0"/>
          </a:p>
        </p:txBody>
      </p:sp>
      <p:sp>
        <p:nvSpPr>
          <p:cNvPr id="6152" name="WordArt 8"/>
          <p:cNvSpPr>
            <a:spLocks noChangeArrowheads="1" noChangeShapeType="1" noTextEdit="1"/>
          </p:cNvSpPr>
          <p:nvPr/>
        </p:nvSpPr>
        <p:spPr bwMode="auto">
          <a:xfrm>
            <a:off x="4191000" y="5562600"/>
            <a:ext cx="5048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or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381000" y="5486400"/>
            <a:ext cx="2743200" cy="1015663"/>
          </a:xfrm>
          <a:prstGeom prst="rect">
            <a:avLst/>
          </a:prstGeom>
          <a:noFill/>
          <a:ln w="76200">
            <a:noFill/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/>
              <a:t> </a:t>
            </a:r>
            <a:r>
              <a:rPr lang="en-US" sz="4000" b="1" dirty="0" smtClean="0"/>
              <a:t>1,</a:t>
            </a:r>
            <a:r>
              <a:rPr lang="en-US" sz="4000" b="1" dirty="0" smtClean="0">
                <a:solidFill>
                  <a:srgbClr val="FFFF00"/>
                </a:solidFill>
              </a:rPr>
              <a:t>500,000</a:t>
            </a:r>
            <a:r>
              <a:rPr lang="en-US" sz="6000" b="1" dirty="0" smtClean="0"/>
              <a:t> </a:t>
            </a:r>
            <a:endParaRPr lang="en-US" sz="6000" b="1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57200" y="3276600"/>
            <a:ext cx="7696200" cy="52322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Arial Narrow" pitchFamily="34" charset="0"/>
              </a:rPr>
              <a:t>Which number  is in the </a:t>
            </a:r>
            <a:r>
              <a:rPr lang="en-US" sz="2800" b="1" dirty="0" smtClean="0">
                <a:solidFill>
                  <a:srgbClr val="FFFF00"/>
                </a:solidFill>
                <a:latin typeface="Arial Narrow" pitchFamily="34" charset="0"/>
              </a:rPr>
              <a:t>hundred thousands place? </a:t>
            </a:r>
            <a:endParaRPr lang="en-US" sz="28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57200" y="4038600"/>
            <a:ext cx="7696200" cy="52322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Arial Narrow" pitchFamily="34" charset="0"/>
              </a:rPr>
              <a:t>Which number will help you decide how to round?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5562600" y="5486400"/>
            <a:ext cx="2743200" cy="707886"/>
          </a:xfrm>
          <a:prstGeom prst="rect">
            <a:avLst/>
          </a:prstGeom>
          <a:noFill/>
          <a:ln w="76200">
            <a:noFill/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1,</a:t>
            </a:r>
            <a:r>
              <a:rPr lang="en-US" sz="4000" b="1" dirty="0" smtClean="0">
                <a:solidFill>
                  <a:srgbClr val="FFFF00"/>
                </a:solidFill>
              </a:rPr>
              <a:t>600,000</a:t>
            </a:r>
            <a:endParaRPr lang="en-US" sz="6000" b="1" dirty="0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33400" y="4800600"/>
            <a:ext cx="7696200" cy="52322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Arial Narrow" pitchFamily="34" charset="0"/>
              </a:rPr>
              <a:t>What are the two possible answers?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810000" y="2133600"/>
            <a:ext cx="457200" cy="838200"/>
          </a:xfrm>
          <a:prstGeom prst="roundRect">
            <a:avLst/>
          </a:prstGeom>
          <a:solidFill>
            <a:srgbClr val="FFFF00">
              <a:alpha val="0"/>
            </a:srgbClr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3429000" y="2895600"/>
            <a:ext cx="381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  <p:bldP spid="6154" grpId="0"/>
      <p:bldP spid="10" grpId="0" animBg="1"/>
      <p:bldP spid="11" grpId="0"/>
      <p:bldP spid="9" grpId="0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57200" y="685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b="1" dirty="0">
                <a:solidFill>
                  <a:srgbClr val="FFFF00"/>
                </a:solidFill>
                <a:latin typeface="Kristen ITC" pitchFamily="66" charset="0"/>
              </a:rPr>
              <a:t>Round this number to the nearest  </a:t>
            </a:r>
            <a:r>
              <a:rPr lang="en-US" sz="4400" b="1" u="sng" dirty="0" smtClean="0">
                <a:solidFill>
                  <a:srgbClr val="FFFF00"/>
                </a:solidFill>
                <a:latin typeface="Kristen ITC" pitchFamily="66" charset="0"/>
              </a:rPr>
              <a:t>hundred thousand</a:t>
            </a:r>
            <a:r>
              <a:rPr lang="en-US" sz="4400" b="1" dirty="0" smtClean="0">
                <a:solidFill>
                  <a:srgbClr val="FFFF00"/>
                </a:solidFill>
                <a:latin typeface="Kristen ITC" pitchFamily="66" charset="0"/>
              </a:rPr>
              <a:t>.</a:t>
            </a:r>
            <a:endParaRPr lang="en-US" sz="4400" b="1" dirty="0">
              <a:solidFill>
                <a:srgbClr val="FFFF00"/>
              </a:solidFill>
              <a:latin typeface="Kristen ITC" pitchFamily="66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2057400"/>
            <a:ext cx="5867400" cy="101566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 smtClean="0"/>
              <a:t>6,427,812</a:t>
            </a:r>
            <a:endParaRPr lang="en-US" sz="6000" b="1" dirty="0"/>
          </a:p>
        </p:txBody>
      </p:sp>
      <p:sp>
        <p:nvSpPr>
          <p:cNvPr id="6152" name="WordArt 8"/>
          <p:cNvSpPr>
            <a:spLocks noChangeArrowheads="1" noChangeShapeType="1" noTextEdit="1"/>
          </p:cNvSpPr>
          <p:nvPr/>
        </p:nvSpPr>
        <p:spPr bwMode="auto">
          <a:xfrm>
            <a:off x="4191000" y="5562600"/>
            <a:ext cx="5048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or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381000" y="5486400"/>
            <a:ext cx="2743200" cy="1015663"/>
          </a:xfrm>
          <a:prstGeom prst="rect">
            <a:avLst/>
          </a:prstGeom>
          <a:noFill/>
          <a:ln w="76200">
            <a:noFill/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/>
              <a:t> </a:t>
            </a:r>
            <a:r>
              <a:rPr lang="en-US" sz="4000" b="1" dirty="0" smtClean="0"/>
              <a:t>6,</a:t>
            </a:r>
            <a:r>
              <a:rPr lang="en-US" sz="4000" b="1" dirty="0" smtClean="0">
                <a:solidFill>
                  <a:srgbClr val="FFFF00"/>
                </a:solidFill>
              </a:rPr>
              <a:t>400,000</a:t>
            </a:r>
            <a:r>
              <a:rPr lang="en-US" sz="6000" b="1" dirty="0" smtClean="0"/>
              <a:t> </a:t>
            </a:r>
            <a:endParaRPr lang="en-US" sz="6000" b="1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57200" y="3276600"/>
            <a:ext cx="7696200" cy="52322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Arial Narrow" pitchFamily="34" charset="0"/>
              </a:rPr>
              <a:t>Which number  is in the </a:t>
            </a:r>
            <a:r>
              <a:rPr lang="en-US" sz="2800" b="1" dirty="0" smtClean="0">
                <a:solidFill>
                  <a:srgbClr val="FFFF00"/>
                </a:solidFill>
                <a:latin typeface="Arial Narrow" pitchFamily="34" charset="0"/>
              </a:rPr>
              <a:t>hundred thousands place? </a:t>
            </a:r>
            <a:endParaRPr lang="en-US" sz="28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57200" y="4038600"/>
            <a:ext cx="7696200" cy="52322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Arial Narrow" pitchFamily="34" charset="0"/>
              </a:rPr>
              <a:t>Which number will help you decide how to round?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5562600" y="5486400"/>
            <a:ext cx="2743200" cy="1015663"/>
          </a:xfrm>
          <a:prstGeom prst="rect">
            <a:avLst/>
          </a:prstGeom>
          <a:noFill/>
          <a:ln w="76200">
            <a:noFill/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/>
              <a:t> </a:t>
            </a:r>
            <a:r>
              <a:rPr lang="en-US" sz="4000" b="1" dirty="0" smtClean="0"/>
              <a:t>6,</a:t>
            </a:r>
            <a:r>
              <a:rPr lang="en-US" sz="4000" b="1" dirty="0" smtClean="0">
                <a:solidFill>
                  <a:srgbClr val="FFFF00"/>
                </a:solidFill>
              </a:rPr>
              <a:t>500,000</a:t>
            </a:r>
            <a:r>
              <a:rPr lang="en-US" sz="6000" b="1" dirty="0" smtClean="0"/>
              <a:t> </a:t>
            </a:r>
            <a:endParaRPr lang="en-US" sz="6000" b="1" dirty="0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33400" y="4800600"/>
            <a:ext cx="7696200" cy="52322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Arial Narrow" pitchFamily="34" charset="0"/>
              </a:rPr>
              <a:t>What are the two possible answers?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810000" y="2133600"/>
            <a:ext cx="457200" cy="838200"/>
          </a:xfrm>
          <a:prstGeom prst="roundRect">
            <a:avLst/>
          </a:prstGeom>
          <a:solidFill>
            <a:srgbClr val="FFFF00">
              <a:alpha val="0"/>
            </a:srgbClr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3429000" y="2895600"/>
            <a:ext cx="381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  <p:bldP spid="6154" grpId="0"/>
      <p:bldP spid="10" grpId="0" animBg="1"/>
      <p:bldP spid="11" grpId="0"/>
      <p:bldP spid="9" grpId="0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57200" y="685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b="1" dirty="0">
                <a:solidFill>
                  <a:srgbClr val="FFFF00"/>
                </a:solidFill>
                <a:latin typeface="Kristen ITC" pitchFamily="66" charset="0"/>
              </a:rPr>
              <a:t>Round this number to the nearest  </a:t>
            </a:r>
            <a:r>
              <a:rPr lang="en-US" sz="4400" b="1" u="sng" dirty="0" smtClean="0">
                <a:solidFill>
                  <a:srgbClr val="FFFF00"/>
                </a:solidFill>
                <a:latin typeface="Kristen ITC" pitchFamily="66" charset="0"/>
              </a:rPr>
              <a:t>hundred thousand</a:t>
            </a:r>
            <a:r>
              <a:rPr lang="en-US" sz="4400" b="1" dirty="0" smtClean="0">
                <a:solidFill>
                  <a:srgbClr val="FFFF00"/>
                </a:solidFill>
                <a:latin typeface="Kristen ITC" pitchFamily="66" charset="0"/>
              </a:rPr>
              <a:t>.</a:t>
            </a:r>
            <a:endParaRPr lang="en-US" sz="4400" b="1" dirty="0">
              <a:solidFill>
                <a:srgbClr val="FFFF00"/>
              </a:solidFill>
              <a:latin typeface="Kristen ITC" pitchFamily="66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2057400"/>
            <a:ext cx="5867400" cy="101566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 smtClean="0"/>
              <a:t>4,716,001</a:t>
            </a:r>
            <a:endParaRPr lang="en-US" sz="6000" b="1" dirty="0"/>
          </a:p>
        </p:txBody>
      </p:sp>
      <p:sp>
        <p:nvSpPr>
          <p:cNvPr id="6152" name="WordArt 8"/>
          <p:cNvSpPr>
            <a:spLocks noChangeArrowheads="1" noChangeShapeType="1" noTextEdit="1"/>
          </p:cNvSpPr>
          <p:nvPr/>
        </p:nvSpPr>
        <p:spPr bwMode="auto">
          <a:xfrm>
            <a:off x="4191000" y="5562600"/>
            <a:ext cx="5048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or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381000" y="5486400"/>
            <a:ext cx="2743200" cy="1015663"/>
          </a:xfrm>
          <a:prstGeom prst="rect">
            <a:avLst/>
          </a:prstGeom>
          <a:noFill/>
          <a:ln w="76200">
            <a:noFill/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/>
              <a:t> </a:t>
            </a:r>
            <a:r>
              <a:rPr lang="en-US" sz="4000" b="1" dirty="0" smtClean="0"/>
              <a:t>4,</a:t>
            </a:r>
            <a:r>
              <a:rPr lang="en-US" sz="4000" b="1" dirty="0" smtClean="0">
                <a:solidFill>
                  <a:srgbClr val="FFFF00"/>
                </a:solidFill>
              </a:rPr>
              <a:t>700,000</a:t>
            </a:r>
            <a:r>
              <a:rPr lang="en-US" sz="6000" b="1" dirty="0" smtClean="0"/>
              <a:t> </a:t>
            </a:r>
            <a:endParaRPr lang="en-US" sz="6000" b="1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57200" y="3276600"/>
            <a:ext cx="7696200" cy="52322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Arial Narrow" pitchFamily="34" charset="0"/>
              </a:rPr>
              <a:t>Which number  is in the </a:t>
            </a:r>
            <a:r>
              <a:rPr lang="en-US" sz="2800" b="1" dirty="0" smtClean="0">
                <a:solidFill>
                  <a:srgbClr val="FFFF00"/>
                </a:solidFill>
                <a:latin typeface="Arial Narrow" pitchFamily="34" charset="0"/>
              </a:rPr>
              <a:t>hundred thousands place? </a:t>
            </a:r>
            <a:endParaRPr lang="en-US" sz="28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57200" y="4038600"/>
            <a:ext cx="7696200" cy="52322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Arial Narrow" pitchFamily="34" charset="0"/>
              </a:rPr>
              <a:t>Which number will help you decide how to round?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5562600" y="5486400"/>
            <a:ext cx="2743200" cy="1015663"/>
          </a:xfrm>
          <a:prstGeom prst="rect">
            <a:avLst/>
          </a:prstGeom>
          <a:noFill/>
          <a:ln w="76200">
            <a:noFill/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/>
              <a:t> </a:t>
            </a:r>
            <a:r>
              <a:rPr lang="en-US" sz="4000" b="1" dirty="0" smtClean="0"/>
              <a:t>4,</a:t>
            </a:r>
            <a:r>
              <a:rPr lang="en-US" sz="4000" b="1" dirty="0" smtClean="0">
                <a:solidFill>
                  <a:srgbClr val="FFFF00"/>
                </a:solidFill>
              </a:rPr>
              <a:t>800,000</a:t>
            </a:r>
            <a:r>
              <a:rPr lang="en-US" sz="6000" b="1" dirty="0" smtClean="0"/>
              <a:t> </a:t>
            </a:r>
            <a:endParaRPr lang="en-US" sz="6000" b="1" dirty="0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33400" y="4800600"/>
            <a:ext cx="7696200" cy="52322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Arial Narrow" pitchFamily="34" charset="0"/>
              </a:rPr>
              <a:t>What are the two possible answers?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810000" y="2133600"/>
            <a:ext cx="457200" cy="838200"/>
          </a:xfrm>
          <a:prstGeom prst="roundRect">
            <a:avLst/>
          </a:prstGeom>
          <a:solidFill>
            <a:srgbClr val="FFFF00">
              <a:alpha val="0"/>
            </a:srgbClr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3429000" y="2895600"/>
            <a:ext cx="381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  <p:bldP spid="6154" grpId="0"/>
      <p:bldP spid="10" grpId="0" animBg="1"/>
      <p:bldP spid="11" grpId="0"/>
      <p:bldP spid="9" grpId="0"/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57200" y="685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b="1" dirty="0">
                <a:solidFill>
                  <a:srgbClr val="FFFF00"/>
                </a:solidFill>
                <a:latin typeface="Kristen ITC" pitchFamily="66" charset="0"/>
              </a:rPr>
              <a:t>Round this number to the nearest  </a:t>
            </a:r>
            <a:r>
              <a:rPr lang="en-US" sz="4400" b="1" u="sng" dirty="0" smtClean="0">
                <a:solidFill>
                  <a:srgbClr val="FFFF00"/>
                </a:solidFill>
                <a:latin typeface="Kristen ITC" pitchFamily="66" charset="0"/>
              </a:rPr>
              <a:t>hundred thousand</a:t>
            </a:r>
            <a:r>
              <a:rPr lang="en-US" sz="4400" b="1" dirty="0" smtClean="0">
                <a:solidFill>
                  <a:srgbClr val="FFFF00"/>
                </a:solidFill>
                <a:latin typeface="Kristen ITC" pitchFamily="66" charset="0"/>
              </a:rPr>
              <a:t>.</a:t>
            </a:r>
            <a:endParaRPr lang="en-US" sz="4400" b="1" dirty="0">
              <a:solidFill>
                <a:srgbClr val="FFFF00"/>
              </a:solidFill>
              <a:latin typeface="Kristen ITC" pitchFamily="66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2057400"/>
            <a:ext cx="5867400" cy="101566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 smtClean="0"/>
              <a:t>5,114,348</a:t>
            </a:r>
            <a:endParaRPr lang="en-US" sz="6000" b="1" dirty="0"/>
          </a:p>
        </p:txBody>
      </p:sp>
      <p:sp>
        <p:nvSpPr>
          <p:cNvPr id="6152" name="WordArt 8"/>
          <p:cNvSpPr>
            <a:spLocks noChangeArrowheads="1" noChangeShapeType="1" noTextEdit="1"/>
          </p:cNvSpPr>
          <p:nvPr/>
        </p:nvSpPr>
        <p:spPr bwMode="auto">
          <a:xfrm>
            <a:off x="4191000" y="5562600"/>
            <a:ext cx="5048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or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381000" y="5486400"/>
            <a:ext cx="2743200" cy="1015663"/>
          </a:xfrm>
          <a:prstGeom prst="rect">
            <a:avLst/>
          </a:prstGeom>
          <a:noFill/>
          <a:ln w="76200">
            <a:noFill/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/>
              <a:t> </a:t>
            </a:r>
            <a:r>
              <a:rPr lang="en-US" sz="4000" b="1" dirty="0" smtClean="0"/>
              <a:t>5,</a:t>
            </a:r>
            <a:r>
              <a:rPr lang="en-US" sz="4000" b="1" dirty="0" smtClean="0">
                <a:solidFill>
                  <a:srgbClr val="FFFF00"/>
                </a:solidFill>
              </a:rPr>
              <a:t>100,000</a:t>
            </a:r>
            <a:r>
              <a:rPr lang="en-US" sz="6000" b="1" dirty="0" smtClean="0"/>
              <a:t> </a:t>
            </a:r>
            <a:endParaRPr lang="en-US" sz="6000" b="1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57200" y="3276600"/>
            <a:ext cx="7696200" cy="52322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Arial Narrow" pitchFamily="34" charset="0"/>
              </a:rPr>
              <a:t>Which number  is in the </a:t>
            </a:r>
            <a:r>
              <a:rPr lang="en-US" sz="2800" b="1" dirty="0" smtClean="0">
                <a:solidFill>
                  <a:srgbClr val="FFFF00"/>
                </a:solidFill>
                <a:latin typeface="Arial Narrow" pitchFamily="34" charset="0"/>
              </a:rPr>
              <a:t>hundred thousands place? </a:t>
            </a:r>
            <a:endParaRPr lang="en-US" sz="28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57200" y="4038600"/>
            <a:ext cx="7696200" cy="52322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Arial Narrow" pitchFamily="34" charset="0"/>
              </a:rPr>
              <a:t>Which number will help you decide how to round?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5562600" y="5486400"/>
            <a:ext cx="2743200" cy="1015663"/>
          </a:xfrm>
          <a:prstGeom prst="rect">
            <a:avLst/>
          </a:prstGeom>
          <a:noFill/>
          <a:ln w="76200">
            <a:noFill/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/>
              <a:t> </a:t>
            </a:r>
            <a:r>
              <a:rPr lang="en-US" sz="4000" b="1" dirty="0" smtClean="0"/>
              <a:t>5,</a:t>
            </a:r>
            <a:r>
              <a:rPr lang="en-US" sz="4000" b="1" dirty="0" smtClean="0">
                <a:solidFill>
                  <a:srgbClr val="FFFF00"/>
                </a:solidFill>
              </a:rPr>
              <a:t>200,000</a:t>
            </a:r>
            <a:r>
              <a:rPr lang="en-US" sz="6000" b="1" dirty="0" smtClean="0"/>
              <a:t> </a:t>
            </a:r>
            <a:endParaRPr lang="en-US" sz="6000" b="1" dirty="0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33400" y="4800600"/>
            <a:ext cx="7696200" cy="52322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Arial Narrow" pitchFamily="34" charset="0"/>
              </a:rPr>
              <a:t>What are the two possible answers?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810000" y="2133600"/>
            <a:ext cx="381000" cy="838200"/>
          </a:xfrm>
          <a:prstGeom prst="roundRect">
            <a:avLst/>
          </a:prstGeom>
          <a:solidFill>
            <a:srgbClr val="FFFF00">
              <a:alpha val="0"/>
            </a:srgbClr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3505200" y="2971800"/>
            <a:ext cx="2286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  <p:bldP spid="6154" grpId="0"/>
      <p:bldP spid="10" grpId="0" animBg="1"/>
      <p:bldP spid="11" grpId="0"/>
      <p:bldP spid="9" grpId="0"/>
      <p:bldP spid="12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57200" y="685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b="1" dirty="0">
                <a:solidFill>
                  <a:srgbClr val="FFFF00"/>
                </a:solidFill>
                <a:latin typeface="Kristen ITC" pitchFamily="66" charset="0"/>
              </a:rPr>
              <a:t>Round this number to the nearest  </a:t>
            </a:r>
            <a:r>
              <a:rPr lang="en-US" sz="4400" b="1" u="sng" dirty="0" smtClean="0">
                <a:solidFill>
                  <a:srgbClr val="FFFF00"/>
                </a:solidFill>
                <a:latin typeface="Kristen ITC" pitchFamily="66" charset="0"/>
              </a:rPr>
              <a:t>hundred thousand</a:t>
            </a:r>
            <a:r>
              <a:rPr lang="en-US" sz="4400" b="1" dirty="0" smtClean="0">
                <a:solidFill>
                  <a:srgbClr val="FFFF00"/>
                </a:solidFill>
                <a:latin typeface="Kristen ITC" pitchFamily="66" charset="0"/>
              </a:rPr>
              <a:t>.</a:t>
            </a:r>
            <a:endParaRPr lang="en-US" sz="4400" b="1" dirty="0">
              <a:solidFill>
                <a:srgbClr val="FFFF00"/>
              </a:solidFill>
              <a:latin typeface="Kristen ITC" pitchFamily="66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2057400"/>
            <a:ext cx="5867400" cy="101566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 smtClean="0"/>
              <a:t>7,365,981</a:t>
            </a:r>
            <a:endParaRPr lang="en-US" sz="6000" b="1" dirty="0"/>
          </a:p>
        </p:txBody>
      </p:sp>
      <p:sp>
        <p:nvSpPr>
          <p:cNvPr id="6152" name="WordArt 8"/>
          <p:cNvSpPr>
            <a:spLocks noChangeArrowheads="1" noChangeShapeType="1" noTextEdit="1"/>
          </p:cNvSpPr>
          <p:nvPr/>
        </p:nvSpPr>
        <p:spPr bwMode="auto">
          <a:xfrm>
            <a:off x="4191000" y="5562600"/>
            <a:ext cx="5048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or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381000" y="5486400"/>
            <a:ext cx="2743200" cy="1015663"/>
          </a:xfrm>
          <a:prstGeom prst="rect">
            <a:avLst/>
          </a:prstGeom>
          <a:noFill/>
          <a:ln w="76200">
            <a:noFill/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/>
              <a:t> </a:t>
            </a:r>
            <a:r>
              <a:rPr lang="en-US" sz="4000" b="1" dirty="0" smtClean="0"/>
              <a:t>7,</a:t>
            </a:r>
            <a:r>
              <a:rPr lang="en-US" sz="4000" b="1" dirty="0" smtClean="0">
                <a:solidFill>
                  <a:srgbClr val="FFFF00"/>
                </a:solidFill>
              </a:rPr>
              <a:t>300,000</a:t>
            </a:r>
            <a:r>
              <a:rPr lang="en-US" sz="6000" b="1" dirty="0" smtClean="0"/>
              <a:t> </a:t>
            </a:r>
            <a:endParaRPr lang="en-US" sz="6000" b="1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57200" y="3276600"/>
            <a:ext cx="7696200" cy="52322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Arial Narrow" pitchFamily="34" charset="0"/>
              </a:rPr>
              <a:t>Which number  is in the </a:t>
            </a:r>
            <a:r>
              <a:rPr lang="en-US" sz="2800" b="1" dirty="0" smtClean="0">
                <a:solidFill>
                  <a:srgbClr val="FFFF00"/>
                </a:solidFill>
                <a:latin typeface="Arial Narrow" pitchFamily="34" charset="0"/>
              </a:rPr>
              <a:t>hundred thousands place? </a:t>
            </a:r>
            <a:endParaRPr lang="en-US" sz="28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57200" y="4038600"/>
            <a:ext cx="7696200" cy="52322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Arial Narrow" pitchFamily="34" charset="0"/>
              </a:rPr>
              <a:t>Which number will help you decide how to round?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5562600" y="5486400"/>
            <a:ext cx="2743200" cy="1015663"/>
          </a:xfrm>
          <a:prstGeom prst="rect">
            <a:avLst/>
          </a:prstGeom>
          <a:noFill/>
          <a:ln w="76200">
            <a:noFill/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/>
              <a:t> </a:t>
            </a:r>
            <a:r>
              <a:rPr lang="en-US" sz="4000" b="1" dirty="0" smtClean="0"/>
              <a:t>7,</a:t>
            </a:r>
            <a:r>
              <a:rPr lang="en-US" sz="4000" b="1" dirty="0" smtClean="0">
                <a:solidFill>
                  <a:srgbClr val="FFFF00"/>
                </a:solidFill>
              </a:rPr>
              <a:t>400,000</a:t>
            </a:r>
            <a:r>
              <a:rPr lang="en-US" sz="6000" b="1" dirty="0" smtClean="0"/>
              <a:t> </a:t>
            </a:r>
            <a:endParaRPr lang="en-US" sz="6000" b="1" dirty="0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33400" y="4800600"/>
            <a:ext cx="7696200" cy="52322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Arial Narrow" pitchFamily="34" charset="0"/>
              </a:rPr>
              <a:t>What are the two possible answers?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810000" y="2133600"/>
            <a:ext cx="457200" cy="838200"/>
          </a:xfrm>
          <a:prstGeom prst="roundRect">
            <a:avLst/>
          </a:prstGeom>
          <a:solidFill>
            <a:srgbClr val="FFFF00">
              <a:alpha val="0"/>
            </a:srgbClr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3429000" y="2895600"/>
            <a:ext cx="381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  <p:bldP spid="6154" grpId="0"/>
      <p:bldP spid="10" grpId="0" animBg="1"/>
      <p:bldP spid="11" grpId="0"/>
      <p:bldP spid="9" grpId="0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/>
          <a:lstStyle/>
          <a:p>
            <a:pPr lvl="0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kern="1200" dirty="0">
                <a:latin typeface="Arial Narrow" pitchFamily="34" charset="0"/>
              </a:rPr>
              <a:t>This presentation is a resource to assist with teaching students to read large numbers by identifying periods </a:t>
            </a:r>
            <a:r>
              <a:rPr lang="en-US" sz="2800" kern="1200" dirty="0" smtClean="0">
                <a:latin typeface="Arial Narrow" pitchFamily="34" charset="0"/>
              </a:rPr>
              <a:t>and </a:t>
            </a:r>
            <a:r>
              <a:rPr lang="en-US" sz="2800" kern="1200" dirty="0">
                <a:latin typeface="Arial Narrow" pitchFamily="34" charset="0"/>
              </a:rPr>
              <a:t>place value.</a:t>
            </a:r>
          </a:p>
          <a:p>
            <a:pPr lvl="0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b="1" kern="1200" dirty="0" smtClean="0">
                <a:latin typeface="Arial Narrow" pitchFamily="34" charset="0"/>
              </a:rPr>
              <a:t>The lesson gives students </a:t>
            </a:r>
            <a:r>
              <a:rPr lang="en-US" sz="2800" b="1" u="sng" kern="1200" dirty="0" smtClean="0">
                <a:latin typeface="Arial Narrow" pitchFamily="34" charset="0"/>
              </a:rPr>
              <a:t>only two answers to choose from</a:t>
            </a:r>
            <a:r>
              <a:rPr lang="en-US" sz="2800" b="1" kern="1200" dirty="0" smtClean="0">
                <a:latin typeface="Arial Narrow" pitchFamily="34" charset="0"/>
              </a:rPr>
              <a:t>.  This reinforces the idea of a particular place value staying the same or increasing by one.   </a:t>
            </a:r>
            <a:endParaRPr lang="en-US" sz="2800" b="1" kern="1200" dirty="0">
              <a:latin typeface="Arial Narrow" pitchFamily="34" charset="0"/>
            </a:endParaRPr>
          </a:p>
          <a:p>
            <a:pPr lvl="0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kern="1200" dirty="0">
                <a:latin typeface="Arial Narrow" pitchFamily="34" charset="0"/>
              </a:rPr>
              <a:t>There is opportunity to assess student understanding, so make sure students have pencil and paper (or math notebooks) available.  </a:t>
            </a:r>
          </a:p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447800" y="457200"/>
            <a:ext cx="6400800" cy="914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73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2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TEACHER NOTES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57200" y="685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b="1" dirty="0">
                <a:solidFill>
                  <a:srgbClr val="FFFF00"/>
                </a:solidFill>
                <a:latin typeface="Kristen ITC" pitchFamily="66" charset="0"/>
              </a:rPr>
              <a:t>Round this number to the nearest  </a:t>
            </a:r>
            <a:r>
              <a:rPr lang="en-US" sz="4400" b="1" u="sng" dirty="0" smtClean="0">
                <a:solidFill>
                  <a:srgbClr val="FFFF00"/>
                </a:solidFill>
                <a:latin typeface="Kristen ITC" pitchFamily="66" charset="0"/>
              </a:rPr>
              <a:t>hundred thousand</a:t>
            </a:r>
            <a:r>
              <a:rPr lang="en-US" sz="4400" b="1" dirty="0" smtClean="0">
                <a:solidFill>
                  <a:srgbClr val="FFFF00"/>
                </a:solidFill>
                <a:latin typeface="Kristen ITC" pitchFamily="66" charset="0"/>
              </a:rPr>
              <a:t>.</a:t>
            </a:r>
            <a:endParaRPr lang="en-US" sz="4400" b="1" dirty="0">
              <a:solidFill>
                <a:srgbClr val="FFFF00"/>
              </a:solidFill>
              <a:latin typeface="Kristen ITC" pitchFamily="66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2057400"/>
            <a:ext cx="5867400" cy="101566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 smtClean="0"/>
              <a:t>6,241,724</a:t>
            </a:r>
            <a:endParaRPr lang="en-US" sz="6000" b="1" dirty="0"/>
          </a:p>
        </p:txBody>
      </p:sp>
      <p:sp>
        <p:nvSpPr>
          <p:cNvPr id="6152" name="WordArt 8"/>
          <p:cNvSpPr>
            <a:spLocks noChangeArrowheads="1" noChangeShapeType="1" noTextEdit="1"/>
          </p:cNvSpPr>
          <p:nvPr/>
        </p:nvSpPr>
        <p:spPr bwMode="auto">
          <a:xfrm>
            <a:off x="4191000" y="5562600"/>
            <a:ext cx="5048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or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381000" y="5486400"/>
            <a:ext cx="2743200" cy="1015663"/>
          </a:xfrm>
          <a:prstGeom prst="rect">
            <a:avLst/>
          </a:prstGeom>
          <a:noFill/>
          <a:ln w="76200">
            <a:noFill/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/>
              <a:t> </a:t>
            </a:r>
            <a:r>
              <a:rPr lang="en-US" sz="4000" b="1" dirty="0" smtClean="0"/>
              <a:t>6,</a:t>
            </a:r>
            <a:r>
              <a:rPr lang="en-US" sz="4000" b="1" dirty="0" smtClean="0">
                <a:solidFill>
                  <a:srgbClr val="FFFF00"/>
                </a:solidFill>
              </a:rPr>
              <a:t>200,000</a:t>
            </a:r>
            <a:r>
              <a:rPr lang="en-US" sz="6000" b="1" dirty="0" smtClean="0"/>
              <a:t> </a:t>
            </a:r>
            <a:endParaRPr lang="en-US" sz="6000" b="1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57200" y="3276600"/>
            <a:ext cx="7696200" cy="52322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Arial Narrow" pitchFamily="34" charset="0"/>
              </a:rPr>
              <a:t>Which number  is in the </a:t>
            </a:r>
            <a:r>
              <a:rPr lang="en-US" sz="2800" b="1" dirty="0" smtClean="0">
                <a:solidFill>
                  <a:srgbClr val="FFFF00"/>
                </a:solidFill>
                <a:latin typeface="Arial Narrow" pitchFamily="34" charset="0"/>
              </a:rPr>
              <a:t>hundred thousands place? </a:t>
            </a:r>
            <a:endParaRPr lang="en-US" sz="28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57200" y="4038600"/>
            <a:ext cx="7696200" cy="52322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Arial Narrow" pitchFamily="34" charset="0"/>
              </a:rPr>
              <a:t>Which number will help you decide how to round?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5562600" y="5486400"/>
            <a:ext cx="2743200" cy="1015663"/>
          </a:xfrm>
          <a:prstGeom prst="rect">
            <a:avLst/>
          </a:prstGeom>
          <a:noFill/>
          <a:ln w="76200">
            <a:noFill/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/>
              <a:t> </a:t>
            </a:r>
            <a:r>
              <a:rPr lang="en-US" sz="4000" b="1" dirty="0" smtClean="0"/>
              <a:t>6,</a:t>
            </a:r>
            <a:r>
              <a:rPr lang="en-US" sz="4000" b="1" dirty="0" smtClean="0">
                <a:solidFill>
                  <a:srgbClr val="FFFF00"/>
                </a:solidFill>
              </a:rPr>
              <a:t>300,000</a:t>
            </a:r>
            <a:r>
              <a:rPr lang="en-US" sz="6000" b="1" dirty="0" smtClean="0"/>
              <a:t> </a:t>
            </a:r>
            <a:endParaRPr lang="en-US" sz="6000" b="1" dirty="0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33400" y="4800600"/>
            <a:ext cx="7696200" cy="52322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Arial Narrow" pitchFamily="34" charset="0"/>
              </a:rPr>
              <a:t>What are the two possible answers?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810000" y="2133600"/>
            <a:ext cx="457200" cy="838200"/>
          </a:xfrm>
          <a:prstGeom prst="roundRect">
            <a:avLst/>
          </a:prstGeom>
          <a:solidFill>
            <a:srgbClr val="FFFF00">
              <a:alpha val="0"/>
            </a:srgbClr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3429000" y="2895600"/>
            <a:ext cx="381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  <p:bldP spid="6154" grpId="0"/>
      <p:bldP spid="10" grpId="0" animBg="1"/>
      <p:bldP spid="11" grpId="0"/>
      <p:bldP spid="9" grpId="0"/>
      <p:bldP spid="12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57200" y="685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b="1" dirty="0">
                <a:solidFill>
                  <a:srgbClr val="FFFF00"/>
                </a:solidFill>
                <a:latin typeface="Kristen ITC" pitchFamily="66" charset="0"/>
              </a:rPr>
              <a:t>Round this number to the nearest  </a:t>
            </a:r>
            <a:r>
              <a:rPr lang="en-US" sz="4400" b="1" u="sng" dirty="0" smtClean="0">
                <a:solidFill>
                  <a:srgbClr val="FFFF00"/>
                </a:solidFill>
                <a:latin typeface="Kristen ITC" pitchFamily="66" charset="0"/>
              </a:rPr>
              <a:t>hundred thousand</a:t>
            </a:r>
            <a:r>
              <a:rPr lang="en-US" sz="4400" b="1" dirty="0" smtClean="0">
                <a:solidFill>
                  <a:srgbClr val="FFFF00"/>
                </a:solidFill>
                <a:latin typeface="Kristen ITC" pitchFamily="66" charset="0"/>
              </a:rPr>
              <a:t>.</a:t>
            </a:r>
            <a:endParaRPr lang="en-US" sz="4400" b="1" dirty="0">
              <a:solidFill>
                <a:srgbClr val="FFFF00"/>
              </a:solidFill>
              <a:latin typeface="Kristen ITC" pitchFamily="66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2057400"/>
            <a:ext cx="5867400" cy="101566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 smtClean="0"/>
              <a:t>9,348,625</a:t>
            </a:r>
            <a:endParaRPr lang="en-US" sz="6000" b="1" dirty="0"/>
          </a:p>
        </p:txBody>
      </p:sp>
      <p:sp>
        <p:nvSpPr>
          <p:cNvPr id="6152" name="WordArt 8"/>
          <p:cNvSpPr>
            <a:spLocks noChangeArrowheads="1" noChangeShapeType="1" noTextEdit="1"/>
          </p:cNvSpPr>
          <p:nvPr/>
        </p:nvSpPr>
        <p:spPr bwMode="auto">
          <a:xfrm>
            <a:off x="4191000" y="5562600"/>
            <a:ext cx="5048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or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381000" y="5486400"/>
            <a:ext cx="2743200" cy="1015663"/>
          </a:xfrm>
          <a:prstGeom prst="rect">
            <a:avLst/>
          </a:prstGeom>
          <a:noFill/>
          <a:ln w="76200">
            <a:noFill/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/>
              <a:t> </a:t>
            </a:r>
            <a:r>
              <a:rPr lang="en-US" sz="4000" b="1" dirty="0" smtClean="0"/>
              <a:t>9,</a:t>
            </a:r>
            <a:r>
              <a:rPr lang="en-US" sz="4000" b="1" dirty="0" smtClean="0">
                <a:solidFill>
                  <a:srgbClr val="FFFF00"/>
                </a:solidFill>
              </a:rPr>
              <a:t>300,000</a:t>
            </a:r>
            <a:r>
              <a:rPr lang="en-US" sz="6000" b="1" dirty="0" smtClean="0"/>
              <a:t> </a:t>
            </a:r>
            <a:endParaRPr lang="en-US" sz="6000" b="1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57200" y="3276600"/>
            <a:ext cx="7696200" cy="52322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Arial Narrow" pitchFamily="34" charset="0"/>
              </a:rPr>
              <a:t>Which number  is in the </a:t>
            </a:r>
            <a:r>
              <a:rPr lang="en-US" sz="2800" b="1" dirty="0" smtClean="0">
                <a:solidFill>
                  <a:srgbClr val="FFFF00"/>
                </a:solidFill>
                <a:latin typeface="Arial Narrow" pitchFamily="34" charset="0"/>
              </a:rPr>
              <a:t>hundred thousands place? </a:t>
            </a:r>
            <a:endParaRPr lang="en-US" sz="28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57200" y="4038600"/>
            <a:ext cx="7696200" cy="52322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Arial Narrow" pitchFamily="34" charset="0"/>
              </a:rPr>
              <a:t>Which number will help you decide how to round?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5562600" y="5486400"/>
            <a:ext cx="2743200" cy="1015663"/>
          </a:xfrm>
          <a:prstGeom prst="rect">
            <a:avLst/>
          </a:prstGeom>
          <a:noFill/>
          <a:ln w="76200">
            <a:noFill/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/>
              <a:t> </a:t>
            </a:r>
            <a:r>
              <a:rPr lang="en-US" sz="4000" b="1" dirty="0" smtClean="0"/>
              <a:t>9,</a:t>
            </a:r>
            <a:r>
              <a:rPr lang="en-US" sz="4000" b="1" dirty="0" smtClean="0">
                <a:solidFill>
                  <a:srgbClr val="FFFF00"/>
                </a:solidFill>
              </a:rPr>
              <a:t>400,000</a:t>
            </a:r>
            <a:r>
              <a:rPr lang="en-US" sz="6000" b="1" dirty="0" smtClean="0"/>
              <a:t> </a:t>
            </a:r>
            <a:endParaRPr lang="en-US" sz="6000" b="1" dirty="0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33400" y="4800600"/>
            <a:ext cx="7696200" cy="52322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Arial Narrow" pitchFamily="34" charset="0"/>
              </a:rPr>
              <a:t>What are the two possible answers?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810000" y="2133600"/>
            <a:ext cx="457200" cy="838200"/>
          </a:xfrm>
          <a:prstGeom prst="roundRect">
            <a:avLst/>
          </a:prstGeom>
          <a:solidFill>
            <a:srgbClr val="FFFF00">
              <a:alpha val="0"/>
            </a:srgbClr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3429000" y="2895600"/>
            <a:ext cx="381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  <p:bldP spid="6154" grpId="0"/>
      <p:bldP spid="10" grpId="0" animBg="1"/>
      <p:bldP spid="11" grpId="0"/>
      <p:bldP spid="9" grpId="0"/>
      <p:bldP spid="12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Kristen ITC" pitchFamily="66" charset="0"/>
              </a:rPr>
              <a:t>Try These On Your Own</a:t>
            </a:r>
            <a:endParaRPr lang="en-US" sz="3200" b="1" dirty="0">
              <a:solidFill>
                <a:srgbClr val="FFFF00"/>
              </a:solidFill>
              <a:latin typeface="Kristen ITC" pitchFamily="66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914400" y="1600200"/>
            <a:ext cx="7543800" cy="48768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600" b="1" i="0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Round to the nearest </a:t>
            </a:r>
            <a:r>
              <a:rPr kumimoji="0" lang="en-US" sz="36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hundred thousand: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800" b="1" i="0" u="sng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1" kern="0" dirty="0" smtClean="0"/>
              <a:t>  4,349,128</a:t>
            </a:r>
          </a:p>
          <a:p>
            <a:pPr marL="514350" marR="0" lvl="0" indent="-51435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1" kern="0" dirty="0" smtClean="0"/>
              <a:t>     254,498</a:t>
            </a:r>
          </a:p>
          <a:p>
            <a:pPr marL="514350" marR="0" lvl="0" indent="-51435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1" kern="0" dirty="0" smtClean="0"/>
              <a:t>  3,561,490</a:t>
            </a:r>
          </a:p>
          <a:p>
            <a:pPr marL="514350" marR="0" lvl="0" indent="-51435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1" kern="0" dirty="0" smtClean="0"/>
              <a:t>  6,789,120</a:t>
            </a:r>
          </a:p>
          <a:p>
            <a:pPr marL="514350" marR="0" lvl="0" indent="-51435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1" kern="0" dirty="0" smtClean="0"/>
              <a:t>  8,451,308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4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4343400" y="3048000"/>
            <a:ext cx="2209800" cy="4572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b="1" kern="0" dirty="0" smtClean="0">
                <a:solidFill>
                  <a:srgbClr val="C00000"/>
                </a:solidFill>
              </a:rPr>
              <a:t>4,300,000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4419600" y="4267200"/>
            <a:ext cx="1981200" cy="4572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b="1" kern="0" dirty="0" smtClean="0">
                <a:solidFill>
                  <a:srgbClr val="C00000"/>
                </a:solidFill>
              </a:rPr>
              <a:t>3,600,000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4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4419600" y="3657600"/>
            <a:ext cx="1752600" cy="4572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b="1" kern="0" dirty="0" smtClean="0">
                <a:solidFill>
                  <a:srgbClr val="C00000"/>
                </a:solidFill>
              </a:rPr>
              <a:t>300,000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4419600" y="5486400"/>
            <a:ext cx="1981200" cy="4572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b="1" kern="0" dirty="0" smtClean="0">
                <a:solidFill>
                  <a:srgbClr val="C00000"/>
                </a:solidFill>
              </a:rPr>
              <a:t>8,500,000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 bwMode="auto">
          <a:xfrm>
            <a:off x="4495800" y="4953000"/>
            <a:ext cx="1828800" cy="4572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b="1" kern="0" dirty="0" smtClean="0">
                <a:solidFill>
                  <a:srgbClr val="C00000"/>
                </a:solidFill>
              </a:rPr>
              <a:t>6,800,000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7" grpId="0" animBg="1"/>
      <p:bldP spid="9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Kristen ITC" pitchFamily="66" charset="0"/>
              </a:rPr>
              <a:t>Try These On Your Own</a:t>
            </a:r>
            <a:endParaRPr lang="en-US" sz="3200" b="1" dirty="0">
              <a:solidFill>
                <a:srgbClr val="FFFF00"/>
              </a:solidFill>
              <a:latin typeface="Kristen ITC" pitchFamily="66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914400" y="1600200"/>
            <a:ext cx="7543800" cy="48768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600" b="1" i="0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Round to the nearest </a:t>
            </a:r>
            <a:endParaRPr kumimoji="0" lang="en-US" sz="3600" b="1" i="0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6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hundred </a:t>
            </a:r>
            <a:r>
              <a:rPr kumimoji="0" lang="en-US" sz="36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thousand: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800" b="1" i="0" u="sng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0" indent="-74295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lphaUcPeriod" startAt="6"/>
              <a:tabLst/>
              <a:defRPr/>
            </a:pPr>
            <a:r>
              <a:rPr lang="en-US" sz="4000" b="1" kern="0" dirty="0" smtClean="0"/>
              <a:t>  6,279,169</a:t>
            </a:r>
          </a:p>
          <a:p>
            <a:pPr marL="514350" marR="0" lvl="0" indent="-51435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lphaUcPeriod" startAt="6"/>
              <a:tabLst/>
              <a:defRPr/>
            </a:pPr>
            <a:r>
              <a:rPr lang="en-US" sz="4000" b="1" kern="0" dirty="0" smtClean="0"/>
              <a:t>     174,495</a:t>
            </a:r>
          </a:p>
          <a:p>
            <a:pPr marL="514350" marR="0" lvl="0" indent="-51435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lphaUcPeriod" startAt="6"/>
              <a:tabLst/>
              <a:defRPr/>
            </a:pPr>
            <a:r>
              <a:rPr lang="en-US" sz="4000" b="1" kern="0" dirty="0" smtClean="0"/>
              <a:t>  6,597,341</a:t>
            </a:r>
          </a:p>
          <a:p>
            <a:pPr marL="514350" marR="0" lvl="0" indent="-51435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lphaUcPeriod" startAt="6"/>
              <a:tabLst/>
              <a:defRPr/>
            </a:pPr>
            <a:r>
              <a:rPr lang="en-US" sz="4000" b="1" kern="0" dirty="0" smtClean="0"/>
              <a:t>  2,148,743</a:t>
            </a:r>
          </a:p>
          <a:p>
            <a:pPr marL="514350" marR="0" lvl="0" indent="-51435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lphaUcPeriod" startAt="6"/>
              <a:tabLst/>
              <a:defRPr/>
            </a:pPr>
            <a:r>
              <a:rPr lang="en-US" sz="4000" b="1" kern="0" dirty="0" smtClean="0"/>
              <a:t>  4,063,620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4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4343400" y="3124200"/>
            <a:ext cx="2209800" cy="4572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b="1" kern="0" dirty="0" smtClean="0">
                <a:solidFill>
                  <a:srgbClr val="C00000"/>
                </a:solidFill>
              </a:rPr>
              <a:t>6,300,000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4419600" y="4343400"/>
            <a:ext cx="1981200" cy="4572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b="1" kern="0" dirty="0" smtClean="0">
                <a:solidFill>
                  <a:srgbClr val="C00000"/>
                </a:solidFill>
              </a:rPr>
              <a:t>6,600,000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4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4419600" y="3810000"/>
            <a:ext cx="1752600" cy="4572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b="1" kern="0" dirty="0" smtClean="0">
                <a:solidFill>
                  <a:srgbClr val="C00000"/>
                </a:solidFill>
              </a:rPr>
              <a:t>200,000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4419600" y="5486400"/>
            <a:ext cx="2362200" cy="4572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b="1" kern="0" dirty="0" smtClean="0">
                <a:solidFill>
                  <a:srgbClr val="C00000"/>
                </a:solidFill>
              </a:rPr>
              <a:t>4,100,000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 bwMode="auto">
          <a:xfrm>
            <a:off x="4495800" y="4876800"/>
            <a:ext cx="2057400" cy="4572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b="1" kern="0" dirty="0" smtClean="0">
                <a:solidFill>
                  <a:srgbClr val="C00000"/>
                </a:solidFill>
              </a:rPr>
              <a:t>2,100,000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7" grpId="0" animBg="1"/>
      <p:bldP spid="9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Kristen ITC" pitchFamily="66" charset="0"/>
              </a:rPr>
              <a:t>Try These On Your Own</a:t>
            </a:r>
            <a:endParaRPr lang="en-US" sz="3200" b="1" dirty="0">
              <a:solidFill>
                <a:srgbClr val="FFFF00"/>
              </a:solidFill>
              <a:latin typeface="Kristen ITC" pitchFamily="66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914400" y="1600200"/>
            <a:ext cx="7543800" cy="48768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600" b="1" i="0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Round to the nearest </a:t>
            </a:r>
            <a:r>
              <a:rPr kumimoji="0" lang="en-US" sz="3600" b="1" i="0" u="sng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 thousand: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800" b="1" i="0" u="sng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1" kern="0" dirty="0" smtClean="0"/>
              <a:t>  4,349,128</a:t>
            </a:r>
          </a:p>
          <a:p>
            <a:pPr marL="514350" marR="0" lvl="0" indent="-51435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1" kern="0" dirty="0" smtClean="0"/>
              <a:t>     254,498</a:t>
            </a:r>
          </a:p>
          <a:p>
            <a:pPr marL="514350" marR="0" lvl="0" indent="-51435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1" kern="0" dirty="0" smtClean="0"/>
              <a:t>  3,561,490</a:t>
            </a:r>
          </a:p>
          <a:p>
            <a:pPr marL="514350" marR="0" lvl="0" indent="-51435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1" kern="0" dirty="0" smtClean="0"/>
              <a:t>  6,789,120</a:t>
            </a:r>
          </a:p>
          <a:p>
            <a:pPr marL="514350" marR="0" lvl="0" indent="-51435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1" kern="0" dirty="0" smtClean="0"/>
              <a:t>  8,451,308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4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4343400" y="2819400"/>
            <a:ext cx="2209800" cy="4572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b="1" kern="0" dirty="0" smtClean="0">
                <a:solidFill>
                  <a:srgbClr val="C00000"/>
                </a:solidFill>
              </a:rPr>
              <a:t>4,350,000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4419600" y="4191000"/>
            <a:ext cx="1981200" cy="4572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b="1" kern="0" dirty="0" smtClean="0">
                <a:solidFill>
                  <a:srgbClr val="C00000"/>
                </a:solidFill>
              </a:rPr>
              <a:t>3,560,000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4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4419600" y="3505200"/>
            <a:ext cx="1752600" cy="4572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b="1" kern="0" dirty="0" smtClean="0">
                <a:solidFill>
                  <a:srgbClr val="C00000"/>
                </a:solidFill>
              </a:rPr>
              <a:t>250,000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4419600" y="5486400"/>
            <a:ext cx="1981200" cy="4572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b="1" kern="0" dirty="0" smtClean="0">
                <a:solidFill>
                  <a:srgbClr val="C00000"/>
                </a:solidFill>
              </a:rPr>
              <a:t>8,450,000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 bwMode="auto">
          <a:xfrm>
            <a:off x="4495800" y="4800600"/>
            <a:ext cx="1828800" cy="4572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b="1" kern="0" dirty="0" smtClean="0">
                <a:solidFill>
                  <a:srgbClr val="C00000"/>
                </a:solidFill>
              </a:rPr>
              <a:t>6,790,000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7" grpId="0" animBg="1"/>
      <p:bldP spid="9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Kristen ITC" pitchFamily="66" charset="0"/>
              </a:rPr>
              <a:t>Try These On Your Own</a:t>
            </a:r>
            <a:endParaRPr lang="en-US" sz="3200" b="1" dirty="0">
              <a:solidFill>
                <a:srgbClr val="FFFF00"/>
              </a:solidFill>
              <a:latin typeface="Kristen ITC" pitchFamily="66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914400" y="1600200"/>
            <a:ext cx="7543800" cy="48768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600" b="1" i="0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Round to the nearest </a:t>
            </a:r>
            <a:r>
              <a:rPr kumimoji="0" lang="en-US" sz="3600" b="1" i="0" u="sng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 thousand: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800" b="1" i="0" u="sng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0" indent="-74295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lphaUcPeriod" startAt="6"/>
              <a:tabLst/>
              <a:defRPr/>
            </a:pPr>
            <a:r>
              <a:rPr lang="en-US" sz="4000" b="1" kern="0" dirty="0" smtClean="0"/>
              <a:t>  6,279,169</a:t>
            </a:r>
          </a:p>
          <a:p>
            <a:pPr marL="514350" marR="0" lvl="0" indent="-51435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lphaUcPeriod" startAt="6"/>
              <a:tabLst/>
              <a:defRPr/>
            </a:pPr>
            <a:r>
              <a:rPr lang="en-US" sz="4000" b="1" kern="0" dirty="0" smtClean="0"/>
              <a:t>     174,495</a:t>
            </a:r>
          </a:p>
          <a:p>
            <a:pPr marL="514350" marR="0" lvl="0" indent="-51435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lphaUcPeriod" startAt="6"/>
              <a:tabLst/>
              <a:defRPr/>
            </a:pPr>
            <a:r>
              <a:rPr lang="en-US" sz="4000" b="1" kern="0" dirty="0" smtClean="0"/>
              <a:t>  6,597,341</a:t>
            </a:r>
          </a:p>
          <a:p>
            <a:pPr marL="514350" marR="0" lvl="0" indent="-51435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lphaUcPeriod" startAt="6"/>
              <a:tabLst/>
              <a:defRPr/>
            </a:pPr>
            <a:r>
              <a:rPr lang="en-US" sz="4000" b="1" kern="0" dirty="0" smtClean="0"/>
              <a:t>  2,148,743</a:t>
            </a:r>
          </a:p>
          <a:p>
            <a:pPr marL="514350" marR="0" lvl="0" indent="-51435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lphaUcPeriod" startAt="6"/>
              <a:tabLst/>
              <a:defRPr/>
            </a:pPr>
            <a:r>
              <a:rPr lang="en-US" sz="4000" b="1" kern="0" dirty="0" smtClean="0"/>
              <a:t>  4,063,620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4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4724400" y="2819400"/>
            <a:ext cx="2209800" cy="4572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b="1" kern="0" dirty="0" smtClean="0">
                <a:solidFill>
                  <a:srgbClr val="C00000"/>
                </a:solidFill>
              </a:rPr>
              <a:t>6,280,000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4800600" y="4191000"/>
            <a:ext cx="1981200" cy="4572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500" b="1" kern="0" dirty="0" smtClean="0">
                <a:solidFill>
                  <a:srgbClr val="C00000"/>
                </a:solidFill>
              </a:rPr>
              <a:t>6,600,000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5029200" y="3352800"/>
            <a:ext cx="1752600" cy="4572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b="1" kern="0" dirty="0" smtClean="0">
                <a:solidFill>
                  <a:srgbClr val="C00000"/>
                </a:solidFill>
              </a:rPr>
              <a:t>180,000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4724400" y="5410200"/>
            <a:ext cx="2438400" cy="4572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b="1" kern="0" dirty="0" smtClean="0">
                <a:solidFill>
                  <a:srgbClr val="C00000"/>
                </a:solidFill>
              </a:rPr>
              <a:t>4,060,000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 bwMode="auto">
          <a:xfrm>
            <a:off x="4724400" y="4800600"/>
            <a:ext cx="2286000" cy="4572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b="1" kern="0" dirty="0" smtClean="0">
                <a:solidFill>
                  <a:srgbClr val="C00000"/>
                </a:solidFill>
              </a:rPr>
              <a:t>2,150,000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7" grpId="0" animBg="1"/>
      <p:bldP spid="9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57200" y="685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b="1" dirty="0">
                <a:solidFill>
                  <a:srgbClr val="C00000"/>
                </a:solidFill>
                <a:latin typeface="Kristen ITC" pitchFamily="66" charset="0"/>
              </a:rPr>
              <a:t>Round this number to the nearest  </a:t>
            </a:r>
            <a:r>
              <a:rPr lang="en-US" sz="4400" b="1" u="sng" dirty="0" smtClean="0">
                <a:solidFill>
                  <a:srgbClr val="C00000"/>
                </a:solidFill>
                <a:latin typeface="Kristen ITC" pitchFamily="66" charset="0"/>
              </a:rPr>
              <a:t>ten thousand</a:t>
            </a:r>
            <a:r>
              <a:rPr lang="en-US" sz="4400" b="1" dirty="0" smtClean="0">
                <a:solidFill>
                  <a:srgbClr val="C00000"/>
                </a:solidFill>
                <a:latin typeface="Kristen ITC" pitchFamily="66" charset="0"/>
              </a:rPr>
              <a:t>.</a:t>
            </a:r>
            <a:endParaRPr lang="en-US" sz="4400" b="1" dirty="0">
              <a:solidFill>
                <a:srgbClr val="C00000"/>
              </a:solidFill>
              <a:latin typeface="Kristen ITC" pitchFamily="66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2133600"/>
            <a:ext cx="5867400" cy="101566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 smtClean="0"/>
              <a:t>8,1</a:t>
            </a:r>
            <a:r>
              <a:rPr lang="en-US" sz="6000" b="1" dirty="0" smtClean="0">
                <a:solidFill>
                  <a:srgbClr val="C00000"/>
                </a:solidFill>
              </a:rPr>
              <a:t>2</a:t>
            </a:r>
            <a:r>
              <a:rPr lang="en-US" sz="6000" b="1" u="sng" dirty="0" smtClean="0"/>
              <a:t>7</a:t>
            </a:r>
            <a:r>
              <a:rPr lang="en-US" sz="6000" b="1" dirty="0" smtClean="0"/>
              <a:t>,983</a:t>
            </a:r>
            <a:endParaRPr lang="en-US" sz="6000" b="1" dirty="0"/>
          </a:p>
        </p:txBody>
      </p:sp>
      <p:sp>
        <p:nvSpPr>
          <p:cNvPr id="6152" name="WordArt 8"/>
          <p:cNvSpPr>
            <a:spLocks noChangeArrowheads="1" noChangeShapeType="1" noTextEdit="1"/>
          </p:cNvSpPr>
          <p:nvPr/>
        </p:nvSpPr>
        <p:spPr bwMode="auto">
          <a:xfrm>
            <a:off x="4191000" y="5562600"/>
            <a:ext cx="5048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or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381000" y="5486400"/>
            <a:ext cx="2743200" cy="1015663"/>
          </a:xfrm>
          <a:prstGeom prst="rect">
            <a:avLst/>
          </a:prstGeom>
          <a:noFill/>
          <a:ln w="76200">
            <a:noFill/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/>
              <a:t> </a:t>
            </a:r>
            <a:r>
              <a:rPr lang="en-US" sz="4000" b="1" dirty="0" smtClean="0"/>
              <a:t>8,1</a:t>
            </a:r>
            <a:r>
              <a:rPr lang="en-US" sz="4000" b="1" dirty="0" smtClean="0">
                <a:solidFill>
                  <a:srgbClr val="C00000"/>
                </a:solidFill>
              </a:rPr>
              <a:t>20,000</a:t>
            </a:r>
            <a:r>
              <a:rPr lang="en-US" sz="6000" b="1" dirty="0" smtClean="0"/>
              <a:t> </a:t>
            </a:r>
            <a:endParaRPr lang="en-US" sz="6000" b="1" dirty="0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5562600" y="5410200"/>
            <a:ext cx="2819400" cy="1015663"/>
          </a:xfrm>
          <a:prstGeom prst="rect">
            <a:avLst/>
          </a:prstGeom>
          <a:noFill/>
          <a:ln w="76200">
            <a:noFill/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/>
              <a:t> </a:t>
            </a:r>
            <a:r>
              <a:rPr lang="en-US" sz="4000" b="1" dirty="0" smtClean="0"/>
              <a:t>8,1</a:t>
            </a:r>
            <a:r>
              <a:rPr lang="en-US" sz="4000" b="1" dirty="0" smtClean="0">
                <a:solidFill>
                  <a:srgbClr val="C00000"/>
                </a:solidFill>
              </a:rPr>
              <a:t>30,000</a:t>
            </a:r>
            <a:r>
              <a:rPr lang="en-US" sz="6000" b="1" dirty="0" smtClean="0"/>
              <a:t> </a:t>
            </a:r>
            <a:endParaRPr lang="en-US" sz="6000" b="1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57200" y="3276600"/>
            <a:ext cx="7696200" cy="523220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/>
              <a:t>The </a:t>
            </a:r>
            <a:r>
              <a:rPr lang="en-US" sz="2800" b="1" dirty="0" smtClean="0">
                <a:solidFill>
                  <a:srgbClr val="C00000"/>
                </a:solidFill>
              </a:rPr>
              <a:t>2</a:t>
            </a:r>
            <a:r>
              <a:rPr lang="en-US" sz="2800" b="1" dirty="0" smtClean="0"/>
              <a:t> is in the </a:t>
            </a:r>
            <a:r>
              <a:rPr lang="en-US" sz="2800" b="1" dirty="0" smtClean="0">
                <a:solidFill>
                  <a:srgbClr val="C00000"/>
                </a:solidFill>
              </a:rPr>
              <a:t>ten thousands place. 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57200" y="4038600"/>
            <a:ext cx="7696200" cy="1169551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/>
              <a:t>Look to the right .  The 7 helps you decide.</a:t>
            </a:r>
          </a:p>
          <a:p>
            <a:pPr algn="ctr">
              <a:spcBef>
                <a:spcPct val="50000"/>
              </a:spcBef>
            </a:pPr>
            <a:r>
              <a:rPr lang="en-US" sz="2800" b="1" dirty="0" smtClean="0">
                <a:solidFill>
                  <a:srgbClr val="C00000"/>
                </a:solidFill>
              </a:rPr>
              <a:t>Will the </a:t>
            </a:r>
            <a:r>
              <a:rPr lang="en-US" sz="2800" b="1" dirty="0" smtClean="0"/>
              <a:t>2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stay the same or become a </a:t>
            </a:r>
            <a:r>
              <a:rPr lang="en-US" sz="2800" b="1" dirty="0" smtClean="0"/>
              <a:t>3</a:t>
            </a:r>
            <a:r>
              <a:rPr lang="en-US" sz="2800" b="1" dirty="0" smtClean="0">
                <a:solidFill>
                  <a:srgbClr val="C00000"/>
                </a:solidFill>
              </a:rPr>
              <a:t>.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/>
      <p:bldP spid="61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57200" y="685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b="1" dirty="0">
                <a:solidFill>
                  <a:srgbClr val="C00000"/>
                </a:solidFill>
                <a:latin typeface="Kristen ITC" pitchFamily="66" charset="0"/>
              </a:rPr>
              <a:t>Round this number to the nearest  </a:t>
            </a:r>
            <a:r>
              <a:rPr lang="en-US" sz="4400" b="1" u="sng" dirty="0" smtClean="0">
                <a:solidFill>
                  <a:srgbClr val="C00000"/>
                </a:solidFill>
                <a:latin typeface="Kristen ITC" pitchFamily="66" charset="0"/>
              </a:rPr>
              <a:t>ten thousand</a:t>
            </a:r>
            <a:r>
              <a:rPr lang="en-US" sz="4400" b="1" dirty="0" smtClean="0">
                <a:solidFill>
                  <a:srgbClr val="C00000"/>
                </a:solidFill>
                <a:latin typeface="Kristen ITC" pitchFamily="66" charset="0"/>
              </a:rPr>
              <a:t>.</a:t>
            </a:r>
            <a:endParaRPr lang="en-US" sz="4400" b="1" dirty="0">
              <a:solidFill>
                <a:srgbClr val="C00000"/>
              </a:solidFill>
              <a:latin typeface="Kristen ITC" pitchFamily="66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2133600"/>
            <a:ext cx="5867400" cy="101566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 smtClean="0"/>
              <a:t>5,0</a:t>
            </a:r>
            <a:r>
              <a:rPr lang="en-US" sz="6000" b="1" dirty="0" smtClean="0">
                <a:solidFill>
                  <a:srgbClr val="C00000"/>
                </a:solidFill>
              </a:rPr>
              <a:t>8</a:t>
            </a:r>
            <a:r>
              <a:rPr lang="en-US" sz="6000" b="1" u="sng" dirty="0" smtClean="0"/>
              <a:t>3</a:t>
            </a:r>
            <a:r>
              <a:rPr lang="en-US" sz="6000" b="1" dirty="0" smtClean="0"/>
              <a:t>,157</a:t>
            </a:r>
            <a:endParaRPr lang="en-US" sz="6000" b="1" dirty="0"/>
          </a:p>
        </p:txBody>
      </p:sp>
      <p:sp>
        <p:nvSpPr>
          <p:cNvPr id="6152" name="WordArt 8"/>
          <p:cNvSpPr>
            <a:spLocks noChangeArrowheads="1" noChangeShapeType="1" noTextEdit="1"/>
          </p:cNvSpPr>
          <p:nvPr/>
        </p:nvSpPr>
        <p:spPr bwMode="auto">
          <a:xfrm>
            <a:off x="4191000" y="5562600"/>
            <a:ext cx="685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or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381000" y="5486400"/>
            <a:ext cx="2743200" cy="1015663"/>
          </a:xfrm>
          <a:prstGeom prst="rect">
            <a:avLst/>
          </a:prstGeom>
          <a:noFill/>
          <a:ln w="76200">
            <a:noFill/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/>
              <a:t> </a:t>
            </a:r>
            <a:r>
              <a:rPr lang="en-US" sz="4000" b="1" dirty="0" smtClean="0"/>
              <a:t>5,0</a:t>
            </a:r>
            <a:r>
              <a:rPr lang="en-US" sz="4000" b="1" dirty="0" smtClean="0">
                <a:solidFill>
                  <a:srgbClr val="C00000"/>
                </a:solidFill>
              </a:rPr>
              <a:t>80,000</a:t>
            </a:r>
            <a:r>
              <a:rPr lang="en-US" sz="6000" b="1" dirty="0" smtClean="0"/>
              <a:t> </a:t>
            </a:r>
            <a:endParaRPr lang="en-US" sz="6000" b="1" dirty="0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5562600" y="5410200"/>
            <a:ext cx="2819400" cy="1015663"/>
          </a:xfrm>
          <a:prstGeom prst="rect">
            <a:avLst/>
          </a:prstGeom>
          <a:noFill/>
          <a:ln w="76200">
            <a:noFill/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/>
              <a:t> </a:t>
            </a:r>
            <a:r>
              <a:rPr lang="en-US" sz="4000" b="1" dirty="0" smtClean="0"/>
              <a:t>5,0</a:t>
            </a:r>
            <a:r>
              <a:rPr lang="en-US" sz="4000" b="1" dirty="0" smtClean="0">
                <a:solidFill>
                  <a:srgbClr val="C00000"/>
                </a:solidFill>
              </a:rPr>
              <a:t>90,000</a:t>
            </a:r>
            <a:r>
              <a:rPr lang="en-US" sz="6000" b="1" dirty="0" smtClean="0"/>
              <a:t> </a:t>
            </a:r>
            <a:endParaRPr lang="en-US" sz="6000" b="1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57200" y="3276600"/>
            <a:ext cx="7696200" cy="523220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/>
              <a:t>The </a:t>
            </a:r>
            <a:r>
              <a:rPr lang="en-US" sz="2800" b="1" dirty="0" smtClean="0">
                <a:solidFill>
                  <a:srgbClr val="C00000"/>
                </a:solidFill>
              </a:rPr>
              <a:t>8 </a:t>
            </a:r>
            <a:r>
              <a:rPr lang="en-US" sz="2800" b="1" dirty="0" smtClean="0"/>
              <a:t>is in the </a:t>
            </a:r>
            <a:r>
              <a:rPr lang="en-US" sz="2800" b="1" dirty="0" smtClean="0">
                <a:solidFill>
                  <a:srgbClr val="C00000"/>
                </a:solidFill>
              </a:rPr>
              <a:t>ten thousands place. 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57200" y="4038600"/>
            <a:ext cx="7696200" cy="1169551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/>
              <a:t>Look to the right .  The 3 helps you decide.</a:t>
            </a:r>
          </a:p>
          <a:p>
            <a:pPr algn="ctr">
              <a:spcBef>
                <a:spcPct val="50000"/>
              </a:spcBef>
            </a:pPr>
            <a:r>
              <a:rPr lang="en-US" sz="2800" b="1" dirty="0" smtClean="0">
                <a:solidFill>
                  <a:srgbClr val="C00000"/>
                </a:solidFill>
              </a:rPr>
              <a:t>Will the </a:t>
            </a:r>
            <a:r>
              <a:rPr lang="en-US" sz="2800" b="1" dirty="0" smtClean="0"/>
              <a:t>8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stay the same or become a </a:t>
            </a:r>
            <a:r>
              <a:rPr lang="en-US" sz="2800" b="1" dirty="0" smtClean="0"/>
              <a:t>9</a:t>
            </a:r>
            <a:r>
              <a:rPr lang="en-US" sz="2800" b="1" dirty="0" smtClean="0">
                <a:solidFill>
                  <a:srgbClr val="C00000"/>
                </a:solidFill>
              </a:rPr>
              <a:t>?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/>
      <p:bldP spid="61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57200" y="685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b="1" dirty="0">
                <a:solidFill>
                  <a:srgbClr val="C00000"/>
                </a:solidFill>
                <a:latin typeface="Kristen ITC" pitchFamily="66" charset="0"/>
              </a:rPr>
              <a:t>Round this number to the nearest  </a:t>
            </a:r>
            <a:r>
              <a:rPr lang="en-US" sz="4400" b="1" u="sng" dirty="0" smtClean="0">
                <a:solidFill>
                  <a:srgbClr val="C00000"/>
                </a:solidFill>
                <a:latin typeface="Kristen ITC" pitchFamily="66" charset="0"/>
              </a:rPr>
              <a:t>ten thousand</a:t>
            </a:r>
            <a:r>
              <a:rPr lang="en-US" sz="4400" b="1" dirty="0" smtClean="0">
                <a:solidFill>
                  <a:srgbClr val="C00000"/>
                </a:solidFill>
                <a:latin typeface="Kristen ITC" pitchFamily="66" charset="0"/>
              </a:rPr>
              <a:t>.</a:t>
            </a:r>
            <a:endParaRPr lang="en-US" sz="4400" b="1" dirty="0">
              <a:solidFill>
                <a:srgbClr val="C00000"/>
              </a:solidFill>
              <a:latin typeface="Kristen ITC" pitchFamily="66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2133600"/>
            <a:ext cx="5867400" cy="101566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 smtClean="0"/>
              <a:t>4,9</a:t>
            </a:r>
            <a:r>
              <a:rPr lang="en-US" sz="6000" b="1" dirty="0" smtClean="0">
                <a:solidFill>
                  <a:srgbClr val="C00000"/>
                </a:solidFill>
              </a:rPr>
              <a:t>5</a:t>
            </a:r>
            <a:r>
              <a:rPr lang="en-US" sz="6000" b="1" u="sng" dirty="0" smtClean="0"/>
              <a:t>8</a:t>
            </a:r>
            <a:r>
              <a:rPr lang="en-US" sz="6000" b="1" dirty="0" smtClean="0"/>
              <a:t>,067</a:t>
            </a:r>
            <a:endParaRPr lang="en-US" sz="6000" b="1" dirty="0"/>
          </a:p>
        </p:txBody>
      </p:sp>
      <p:sp>
        <p:nvSpPr>
          <p:cNvPr id="6152" name="WordArt 8"/>
          <p:cNvSpPr>
            <a:spLocks noChangeArrowheads="1" noChangeShapeType="1" noTextEdit="1"/>
          </p:cNvSpPr>
          <p:nvPr/>
        </p:nvSpPr>
        <p:spPr bwMode="auto">
          <a:xfrm>
            <a:off x="4191000" y="5562600"/>
            <a:ext cx="5048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or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381000" y="5486400"/>
            <a:ext cx="2743200" cy="1015663"/>
          </a:xfrm>
          <a:prstGeom prst="rect">
            <a:avLst/>
          </a:prstGeom>
          <a:noFill/>
          <a:ln w="76200">
            <a:noFill/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/>
              <a:t> </a:t>
            </a:r>
            <a:r>
              <a:rPr lang="en-US" sz="4000" b="1" dirty="0" smtClean="0"/>
              <a:t>4,9</a:t>
            </a:r>
            <a:r>
              <a:rPr lang="en-US" sz="4000" b="1" dirty="0" smtClean="0">
                <a:solidFill>
                  <a:srgbClr val="C00000"/>
                </a:solidFill>
              </a:rPr>
              <a:t>50,000</a:t>
            </a:r>
            <a:r>
              <a:rPr lang="en-US" sz="6000" b="1" dirty="0" smtClean="0"/>
              <a:t> </a:t>
            </a:r>
            <a:endParaRPr lang="en-US" sz="6000" b="1" dirty="0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5562600" y="5410200"/>
            <a:ext cx="2819400" cy="1015663"/>
          </a:xfrm>
          <a:prstGeom prst="rect">
            <a:avLst/>
          </a:prstGeom>
          <a:noFill/>
          <a:ln w="76200">
            <a:noFill/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/>
              <a:t> </a:t>
            </a:r>
            <a:r>
              <a:rPr lang="en-US" sz="4000" b="1" dirty="0" smtClean="0"/>
              <a:t>4,9</a:t>
            </a:r>
            <a:r>
              <a:rPr lang="en-US" sz="4000" b="1" dirty="0" smtClean="0">
                <a:solidFill>
                  <a:srgbClr val="C00000"/>
                </a:solidFill>
              </a:rPr>
              <a:t>60,000</a:t>
            </a:r>
            <a:r>
              <a:rPr lang="en-US" sz="6000" b="1" dirty="0" smtClean="0"/>
              <a:t> </a:t>
            </a:r>
            <a:endParaRPr lang="en-US" sz="6000" b="1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57200" y="3276600"/>
            <a:ext cx="7696200" cy="523220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/>
              <a:t>The </a:t>
            </a:r>
            <a:r>
              <a:rPr lang="en-US" sz="2800" b="1" dirty="0" smtClean="0">
                <a:solidFill>
                  <a:srgbClr val="C00000"/>
                </a:solidFill>
              </a:rPr>
              <a:t>5</a:t>
            </a:r>
            <a:r>
              <a:rPr lang="en-US" sz="2800" b="1" dirty="0" smtClean="0"/>
              <a:t> is in the </a:t>
            </a:r>
            <a:r>
              <a:rPr lang="en-US" sz="2800" b="1" dirty="0" smtClean="0">
                <a:solidFill>
                  <a:srgbClr val="C00000"/>
                </a:solidFill>
              </a:rPr>
              <a:t>ten thousands place. 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57200" y="4038600"/>
            <a:ext cx="7696200" cy="1169551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/>
              <a:t>Look to the right .  The 8 helps you decide.</a:t>
            </a:r>
          </a:p>
          <a:p>
            <a:pPr algn="ctr">
              <a:spcBef>
                <a:spcPct val="50000"/>
              </a:spcBef>
            </a:pPr>
            <a:r>
              <a:rPr lang="en-US" sz="2800" b="1" dirty="0" smtClean="0">
                <a:solidFill>
                  <a:srgbClr val="C00000"/>
                </a:solidFill>
              </a:rPr>
              <a:t>Will the </a:t>
            </a:r>
            <a:r>
              <a:rPr lang="en-US" sz="2800" b="1" dirty="0" smtClean="0"/>
              <a:t>5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stay the same or become a </a:t>
            </a:r>
            <a:r>
              <a:rPr lang="en-US" sz="2800" b="1" dirty="0" smtClean="0"/>
              <a:t>6</a:t>
            </a:r>
            <a:r>
              <a:rPr lang="en-US" sz="2800" b="1" dirty="0" smtClean="0">
                <a:solidFill>
                  <a:srgbClr val="C00000"/>
                </a:solidFill>
              </a:rPr>
              <a:t>?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/>
      <p:bldP spid="61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57200" y="685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b="1" dirty="0">
                <a:solidFill>
                  <a:srgbClr val="C00000"/>
                </a:solidFill>
                <a:latin typeface="Kristen ITC" pitchFamily="66" charset="0"/>
              </a:rPr>
              <a:t>Round this number to the nearest  </a:t>
            </a:r>
            <a:r>
              <a:rPr lang="en-US" sz="4400" b="1" u="sng" dirty="0" smtClean="0">
                <a:solidFill>
                  <a:srgbClr val="C00000"/>
                </a:solidFill>
                <a:latin typeface="Kristen ITC" pitchFamily="66" charset="0"/>
              </a:rPr>
              <a:t>ten thousand</a:t>
            </a:r>
            <a:r>
              <a:rPr lang="en-US" sz="4400" b="1" dirty="0" smtClean="0">
                <a:solidFill>
                  <a:srgbClr val="C00000"/>
                </a:solidFill>
                <a:latin typeface="Kristen ITC" pitchFamily="66" charset="0"/>
              </a:rPr>
              <a:t>.</a:t>
            </a:r>
            <a:endParaRPr lang="en-US" sz="4400" b="1" dirty="0">
              <a:solidFill>
                <a:srgbClr val="C00000"/>
              </a:solidFill>
              <a:latin typeface="Kristen ITC" pitchFamily="66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2133600"/>
            <a:ext cx="5867400" cy="101566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 smtClean="0"/>
              <a:t>4,6</a:t>
            </a:r>
            <a:r>
              <a:rPr lang="en-US" sz="6000" b="1" dirty="0" smtClean="0">
                <a:solidFill>
                  <a:srgbClr val="C00000"/>
                </a:solidFill>
              </a:rPr>
              <a:t>7</a:t>
            </a:r>
            <a:r>
              <a:rPr lang="en-US" sz="6000" b="1" u="sng" dirty="0" smtClean="0"/>
              <a:t>3</a:t>
            </a:r>
            <a:r>
              <a:rPr lang="en-US" sz="6000" b="1" dirty="0" smtClean="0"/>
              <a:t>,152</a:t>
            </a:r>
            <a:endParaRPr lang="en-US" sz="6000" b="1" dirty="0"/>
          </a:p>
        </p:txBody>
      </p:sp>
      <p:sp>
        <p:nvSpPr>
          <p:cNvPr id="6152" name="WordArt 8"/>
          <p:cNvSpPr>
            <a:spLocks noChangeArrowheads="1" noChangeShapeType="1" noTextEdit="1"/>
          </p:cNvSpPr>
          <p:nvPr/>
        </p:nvSpPr>
        <p:spPr bwMode="auto">
          <a:xfrm>
            <a:off x="4191000" y="5562600"/>
            <a:ext cx="5048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or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381000" y="5486400"/>
            <a:ext cx="2743200" cy="1015663"/>
          </a:xfrm>
          <a:prstGeom prst="rect">
            <a:avLst/>
          </a:prstGeom>
          <a:noFill/>
          <a:ln w="76200">
            <a:noFill/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/>
              <a:t> </a:t>
            </a:r>
            <a:r>
              <a:rPr lang="en-US" sz="4000" b="1" dirty="0" smtClean="0"/>
              <a:t>4,670,000</a:t>
            </a:r>
            <a:r>
              <a:rPr lang="en-US" sz="6000" b="1" dirty="0" smtClean="0"/>
              <a:t> </a:t>
            </a:r>
            <a:endParaRPr lang="en-US" sz="6000" b="1" dirty="0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5562600" y="5410200"/>
            <a:ext cx="2819400" cy="1015663"/>
          </a:xfrm>
          <a:prstGeom prst="rect">
            <a:avLst/>
          </a:prstGeom>
          <a:noFill/>
          <a:ln w="76200">
            <a:noFill/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/>
              <a:t> </a:t>
            </a:r>
            <a:r>
              <a:rPr lang="en-US" sz="4000" b="1" dirty="0" smtClean="0"/>
              <a:t>4,680,000</a:t>
            </a:r>
            <a:r>
              <a:rPr lang="en-US" sz="6000" b="1" dirty="0" smtClean="0"/>
              <a:t> </a:t>
            </a:r>
            <a:endParaRPr lang="en-US" sz="6000" b="1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57200" y="3276600"/>
            <a:ext cx="7696200" cy="523220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/>
              <a:t>The </a:t>
            </a:r>
            <a:r>
              <a:rPr lang="en-US" sz="2800" b="1" dirty="0" smtClean="0">
                <a:solidFill>
                  <a:srgbClr val="C00000"/>
                </a:solidFill>
              </a:rPr>
              <a:t>7</a:t>
            </a:r>
            <a:r>
              <a:rPr lang="en-US" sz="2800" b="1" dirty="0" smtClean="0"/>
              <a:t> is in the </a:t>
            </a:r>
            <a:r>
              <a:rPr lang="en-US" sz="2800" b="1" dirty="0" smtClean="0">
                <a:solidFill>
                  <a:srgbClr val="C00000"/>
                </a:solidFill>
              </a:rPr>
              <a:t>ten thousands place. 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57200" y="4038600"/>
            <a:ext cx="7696200" cy="1169551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/>
              <a:t>Look to the right .  The 3 helps you decide.</a:t>
            </a:r>
          </a:p>
          <a:p>
            <a:pPr algn="ctr">
              <a:spcBef>
                <a:spcPct val="50000"/>
              </a:spcBef>
            </a:pPr>
            <a:r>
              <a:rPr lang="en-US" sz="2800" b="1" dirty="0" smtClean="0">
                <a:solidFill>
                  <a:srgbClr val="C00000"/>
                </a:solidFill>
              </a:rPr>
              <a:t>Will the </a:t>
            </a:r>
            <a:r>
              <a:rPr lang="en-US" sz="2800" b="1" dirty="0" smtClean="0"/>
              <a:t>7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stay the same or become a </a:t>
            </a:r>
            <a:r>
              <a:rPr lang="en-US" sz="2800" b="1" dirty="0" smtClean="0"/>
              <a:t>8</a:t>
            </a:r>
            <a:r>
              <a:rPr lang="en-US" sz="2800" b="1" dirty="0" smtClean="0">
                <a:solidFill>
                  <a:srgbClr val="C00000"/>
                </a:solidFill>
              </a:rPr>
              <a:t>?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/>
      <p:bldP spid="61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57200" y="685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en-US" sz="4400" b="1" dirty="0">
                <a:solidFill>
                  <a:srgbClr val="C00000"/>
                </a:solidFill>
                <a:latin typeface="Kristen ITC" pitchFamily="66" charset="0"/>
              </a:rPr>
              <a:t>Round this number to the nearest  </a:t>
            </a:r>
            <a:r>
              <a:rPr lang="en-US" sz="4400" b="1" u="sng" dirty="0" smtClean="0">
                <a:solidFill>
                  <a:srgbClr val="C00000"/>
                </a:solidFill>
                <a:latin typeface="Kristen ITC" pitchFamily="66" charset="0"/>
              </a:rPr>
              <a:t>hundred thousand</a:t>
            </a:r>
            <a:r>
              <a:rPr lang="en-US" sz="4400" b="1" dirty="0" smtClean="0">
                <a:solidFill>
                  <a:srgbClr val="C00000"/>
                </a:solidFill>
                <a:latin typeface="Kristen ITC" pitchFamily="66" charset="0"/>
              </a:rPr>
              <a:t>.</a:t>
            </a:r>
            <a:endParaRPr lang="en-US" sz="4400" b="1" dirty="0">
              <a:solidFill>
                <a:srgbClr val="C00000"/>
              </a:solidFill>
              <a:latin typeface="Kristen ITC" pitchFamily="66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2057400"/>
            <a:ext cx="5867400" cy="101566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 smtClean="0"/>
              <a:t>8,</a:t>
            </a:r>
            <a:r>
              <a:rPr lang="en-US" sz="6000" b="1" dirty="0" smtClean="0">
                <a:solidFill>
                  <a:srgbClr val="C00000"/>
                </a:solidFill>
              </a:rPr>
              <a:t>2</a:t>
            </a:r>
            <a:r>
              <a:rPr lang="en-US" sz="6000" b="1" u="sng" dirty="0" smtClean="0"/>
              <a:t>0</a:t>
            </a:r>
            <a:r>
              <a:rPr lang="en-US" sz="6000" b="1" dirty="0" smtClean="0"/>
              <a:t>5,983</a:t>
            </a:r>
            <a:endParaRPr lang="en-US" sz="6000" b="1" dirty="0"/>
          </a:p>
        </p:txBody>
      </p:sp>
      <p:sp>
        <p:nvSpPr>
          <p:cNvPr id="6152" name="WordArt 8"/>
          <p:cNvSpPr>
            <a:spLocks noChangeArrowheads="1" noChangeShapeType="1" noTextEdit="1"/>
          </p:cNvSpPr>
          <p:nvPr/>
        </p:nvSpPr>
        <p:spPr bwMode="auto">
          <a:xfrm>
            <a:off x="4191000" y="5562600"/>
            <a:ext cx="5048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or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381000" y="5486400"/>
            <a:ext cx="2743200" cy="1015663"/>
          </a:xfrm>
          <a:prstGeom prst="rect">
            <a:avLst/>
          </a:prstGeom>
          <a:noFill/>
          <a:ln w="76200">
            <a:noFill/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/>
              <a:t> </a:t>
            </a:r>
            <a:r>
              <a:rPr lang="en-US" sz="4000" b="1" dirty="0" smtClean="0"/>
              <a:t>8,</a:t>
            </a:r>
            <a:r>
              <a:rPr lang="en-US" sz="4000" b="1" dirty="0" smtClean="0">
                <a:solidFill>
                  <a:srgbClr val="C00000"/>
                </a:solidFill>
              </a:rPr>
              <a:t>200,000</a:t>
            </a:r>
            <a:r>
              <a:rPr lang="en-US" sz="6000" b="1" dirty="0" smtClean="0"/>
              <a:t> </a:t>
            </a:r>
            <a:endParaRPr lang="en-US" sz="6000" b="1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57200" y="3276600"/>
            <a:ext cx="7696200" cy="523220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/>
              <a:t>The </a:t>
            </a:r>
            <a:r>
              <a:rPr lang="en-US" sz="2800" b="1" dirty="0" smtClean="0">
                <a:solidFill>
                  <a:srgbClr val="C00000"/>
                </a:solidFill>
              </a:rPr>
              <a:t>2</a:t>
            </a:r>
            <a:r>
              <a:rPr lang="en-US" sz="2800" b="1" dirty="0" smtClean="0"/>
              <a:t> is in the </a:t>
            </a:r>
            <a:r>
              <a:rPr lang="en-US" sz="2800" b="1" dirty="0" smtClean="0">
                <a:solidFill>
                  <a:srgbClr val="C00000"/>
                </a:solidFill>
              </a:rPr>
              <a:t>hundred thousands place. 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57200" y="4038600"/>
            <a:ext cx="7696200" cy="1169551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/>
              <a:t>Look to the right .  The 0 helps you decide.</a:t>
            </a:r>
          </a:p>
          <a:p>
            <a:pPr algn="ctr">
              <a:spcBef>
                <a:spcPct val="50000"/>
              </a:spcBef>
            </a:pPr>
            <a:r>
              <a:rPr lang="en-US" sz="2800" b="1" dirty="0" smtClean="0">
                <a:solidFill>
                  <a:srgbClr val="C00000"/>
                </a:solidFill>
              </a:rPr>
              <a:t>Will the </a:t>
            </a:r>
            <a:r>
              <a:rPr lang="en-US" sz="2800" b="1" dirty="0" smtClean="0"/>
              <a:t>2</a:t>
            </a:r>
            <a:r>
              <a:rPr lang="en-US" sz="2800" b="1" dirty="0" smtClean="0">
                <a:solidFill>
                  <a:srgbClr val="C00000"/>
                </a:solidFill>
              </a:rPr>
              <a:t> stay the same or become a </a:t>
            </a:r>
            <a:r>
              <a:rPr lang="en-US" sz="2800" b="1" dirty="0" smtClean="0"/>
              <a:t>3</a:t>
            </a:r>
            <a:r>
              <a:rPr lang="en-US" sz="2800" b="1" dirty="0" smtClean="0">
                <a:solidFill>
                  <a:srgbClr val="C00000"/>
                </a:solidFill>
              </a:rPr>
              <a:t>?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5562600" y="5486400"/>
            <a:ext cx="2743200" cy="1015663"/>
          </a:xfrm>
          <a:prstGeom prst="rect">
            <a:avLst/>
          </a:prstGeom>
          <a:noFill/>
          <a:ln w="76200">
            <a:noFill/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/>
              <a:t> </a:t>
            </a:r>
            <a:r>
              <a:rPr lang="en-US" sz="4000" b="1" dirty="0" smtClean="0"/>
              <a:t>8,</a:t>
            </a:r>
            <a:r>
              <a:rPr lang="en-US" sz="4000" b="1" dirty="0" smtClean="0">
                <a:solidFill>
                  <a:srgbClr val="C00000"/>
                </a:solidFill>
              </a:rPr>
              <a:t>300,000</a:t>
            </a:r>
            <a:r>
              <a:rPr lang="en-US" sz="6000" b="1" dirty="0" smtClean="0"/>
              <a:t> 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57200" y="685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b="1" dirty="0">
                <a:solidFill>
                  <a:srgbClr val="C00000"/>
                </a:solidFill>
                <a:latin typeface="Kristen ITC" pitchFamily="66" charset="0"/>
              </a:rPr>
              <a:t>Round this number to the nearest  </a:t>
            </a:r>
            <a:r>
              <a:rPr lang="en-US" sz="4400" b="1" u="sng" dirty="0" smtClean="0">
                <a:solidFill>
                  <a:srgbClr val="C00000"/>
                </a:solidFill>
                <a:latin typeface="Kristen ITC" pitchFamily="66" charset="0"/>
              </a:rPr>
              <a:t>ten thousand</a:t>
            </a:r>
            <a:r>
              <a:rPr lang="en-US" sz="4400" b="1" dirty="0" smtClean="0">
                <a:solidFill>
                  <a:srgbClr val="FFFF00"/>
                </a:solidFill>
                <a:latin typeface="Kristen ITC" pitchFamily="66" charset="0"/>
              </a:rPr>
              <a:t>.</a:t>
            </a:r>
            <a:endParaRPr lang="en-US" sz="4400" b="1" dirty="0">
              <a:solidFill>
                <a:srgbClr val="FFFF00"/>
              </a:solidFill>
              <a:latin typeface="Kristen ITC" pitchFamily="66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2133600"/>
            <a:ext cx="5867400" cy="101566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 smtClean="0"/>
              <a:t>5,3</a:t>
            </a:r>
            <a:r>
              <a:rPr lang="en-US" sz="6000" b="1" dirty="0" smtClean="0">
                <a:solidFill>
                  <a:srgbClr val="C00000"/>
                </a:solidFill>
              </a:rPr>
              <a:t>4</a:t>
            </a:r>
            <a:r>
              <a:rPr lang="en-US" sz="6000" b="1" u="sng" dirty="0" smtClean="0"/>
              <a:t>8</a:t>
            </a:r>
            <a:r>
              <a:rPr lang="en-US" sz="6000" b="1" dirty="0" smtClean="0"/>
              <a:t>,127</a:t>
            </a:r>
            <a:endParaRPr lang="en-US" sz="6000" b="1" dirty="0"/>
          </a:p>
        </p:txBody>
      </p:sp>
      <p:sp>
        <p:nvSpPr>
          <p:cNvPr id="6152" name="WordArt 8"/>
          <p:cNvSpPr>
            <a:spLocks noChangeArrowheads="1" noChangeShapeType="1" noTextEdit="1"/>
          </p:cNvSpPr>
          <p:nvPr/>
        </p:nvSpPr>
        <p:spPr bwMode="auto">
          <a:xfrm>
            <a:off x="4191000" y="5562600"/>
            <a:ext cx="504825" cy="647700"/>
          </a:xfrm>
          <a:prstGeom prst="rect">
            <a:avLst/>
          </a:prstGeom>
          <a:solidFill>
            <a:srgbClr val="C00000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or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381000" y="5486400"/>
            <a:ext cx="2743200" cy="1015663"/>
          </a:xfrm>
          <a:prstGeom prst="rect">
            <a:avLst/>
          </a:prstGeom>
          <a:noFill/>
          <a:ln w="76200">
            <a:noFill/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/>
              <a:t> </a:t>
            </a:r>
            <a:r>
              <a:rPr lang="en-US" sz="4000" b="1" dirty="0" smtClean="0"/>
              <a:t>5,3</a:t>
            </a:r>
            <a:r>
              <a:rPr lang="en-US" sz="4000" b="1" dirty="0" smtClean="0">
                <a:solidFill>
                  <a:srgbClr val="C00000"/>
                </a:solidFill>
              </a:rPr>
              <a:t>40,000</a:t>
            </a:r>
            <a:r>
              <a:rPr lang="en-US" sz="6000" b="1" dirty="0" smtClean="0"/>
              <a:t> </a:t>
            </a:r>
            <a:endParaRPr lang="en-US" sz="6000" b="1" dirty="0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5562600" y="5410200"/>
            <a:ext cx="2819400" cy="1015663"/>
          </a:xfrm>
          <a:prstGeom prst="rect">
            <a:avLst/>
          </a:prstGeom>
          <a:noFill/>
          <a:ln w="76200">
            <a:noFill/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/>
              <a:t> </a:t>
            </a:r>
            <a:r>
              <a:rPr lang="en-US" sz="4000" b="1" dirty="0" smtClean="0"/>
              <a:t>5,3</a:t>
            </a:r>
            <a:r>
              <a:rPr lang="en-US" sz="4000" b="1" dirty="0" smtClean="0">
                <a:solidFill>
                  <a:srgbClr val="C00000"/>
                </a:solidFill>
              </a:rPr>
              <a:t>50,000</a:t>
            </a:r>
            <a:r>
              <a:rPr lang="en-US" sz="6000" b="1" dirty="0" smtClean="0"/>
              <a:t> </a:t>
            </a:r>
            <a:endParaRPr lang="en-US" sz="6000" b="1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57200" y="3276600"/>
            <a:ext cx="7696200" cy="523220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/>
              <a:t>The </a:t>
            </a:r>
            <a:r>
              <a:rPr lang="en-US" sz="2800" b="1" dirty="0" smtClean="0">
                <a:solidFill>
                  <a:srgbClr val="C00000"/>
                </a:solidFill>
              </a:rPr>
              <a:t>4</a:t>
            </a:r>
            <a:r>
              <a:rPr lang="en-US" sz="2800" b="1" dirty="0" smtClean="0"/>
              <a:t> is in the </a:t>
            </a:r>
            <a:r>
              <a:rPr lang="en-US" sz="2800" b="1" dirty="0" smtClean="0">
                <a:solidFill>
                  <a:srgbClr val="C00000"/>
                </a:solidFill>
              </a:rPr>
              <a:t>ten thousands place. 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57200" y="4038600"/>
            <a:ext cx="7696200" cy="1169551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/>
              <a:t>Look to the right .  The 8 helps you decide.</a:t>
            </a:r>
          </a:p>
          <a:p>
            <a:pPr algn="ctr">
              <a:spcBef>
                <a:spcPct val="50000"/>
              </a:spcBef>
            </a:pPr>
            <a:r>
              <a:rPr lang="en-US" sz="2800" b="1" dirty="0" smtClean="0">
                <a:solidFill>
                  <a:srgbClr val="C00000"/>
                </a:solidFill>
              </a:rPr>
              <a:t>Will the </a:t>
            </a:r>
            <a:r>
              <a:rPr lang="en-US" sz="2800" b="1" dirty="0" smtClean="0"/>
              <a:t>4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stay the same or become a </a:t>
            </a:r>
            <a:r>
              <a:rPr lang="en-US" sz="2800" b="1" dirty="0" smtClean="0"/>
              <a:t>5</a:t>
            </a:r>
            <a:r>
              <a:rPr lang="en-US" sz="2800" b="1" dirty="0" smtClean="0">
                <a:solidFill>
                  <a:srgbClr val="C00000"/>
                </a:solidFill>
              </a:rPr>
              <a:t>?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/>
      <p:bldP spid="61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57200" y="685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b="1" dirty="0">
                <a:solidFill>
                  <a:srgbClr val="C00000"/>
                </a:solidFill>
                <a:latin typeface="Kristen ITC" pitchFamily="66" charset="0"/>
              </a:rPr>
              <a:t>Round this number to the nearest  </a:t>
            </a:r>
            <a:r>
              <a:rPr lang="en-US" sz="4400" b="1" u="sng" dirty="0" smtClean="0">
                <a:solidFill>
                  <a:srgbClr val="C00000"/>
                </a:solidFill>
                <a:latin typeface="Kristen ITC" pitchFamily="66" charset="0"/>
              </a:rPr>
              <a:t>hundred thousand</a:t>
            </a:r>
            <a:r>
              <a:rPr lang="en-US" sz="4400" b="1" dirty="0" smtClean="0">
                <a:solidFill>
                  <a:srgbClr val="C00000"/>
                </a:solidFill>
                <a:latin typeface="Kristen ITC" pitchFamily="66" charset="0"/>
              </a:rPr>
              <a:t>.</a:t>
            </a:r>
            <a:endParaRPr lang="en-US" sz="4400" b="1" dirty="0">
              <a:solidFill>
                <a:srgbClr val="C00000"/>
              </a:solidFill>
              <a:latin typeface="Kristen ITC" pitchFamily="66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2057400"/>
            <a:ext cx="5867400" cy="101566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 smtClean="0"/>
              <a:t>7,</a:t>
            </a:r>
            <a:r>
              <a:rPr lang="en-US" sz="6000" b="1" dirty="0" smtClean="0">
                <a:solidFill>
                  <a:srgbClr val="C00000"/>
                </a:solidFill>
              </a:rPr>
              <a:t>6</a:t>
            </a:r>
            <a:r>
              <a:rPr lang="en-US" sz="6000" b="1" u="sng" dirty="0" smtClean="0"/>
              <a:t>3</a:t>
            </a:r>
            <a:r>
              <a:rPr lang="en-US" sz="6000" b="1" dirty="0" smtClean="0"/>
              <a:t>1,248</a:t>
            </a:r>
            <a:endParaRPr lang="en-US" sz="6000" b="1" dirty="0"/>
          </a:p>
        </p:txBody>
      </p:sp>
      <p:sp>
        <p:nvSpPr>
          <p:cNvPr id="6152" name="WordArt 8"/>
          <p:cNvSpPr>
            <a:spLocks noChangeArrowheads="1" noChangeShapeType="1" noTextEdit="1"/>
          </p:cNvSpPr>
          <p:nvPr/>
        </p:nvSpPr>
        <p:spPr bwMode="auto">
          <a:xfrm>
            <a:off x="4191000" y="5562600"/>
            <a:ext cx="504825" cy="647700"/>
          </a:xfrm>
          <a:prstGeom prst="rect">
            <a:avLst/>
          </a:prstGeom>
          <a:solidFill>
            <a:srgbClr val="C00000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or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381000" y="5486400"/>
            <a:ext cx="2743200" cy="1015663"/>
          </a:xfrm>
          <a:prstGeom prst="rect">
            <a:avLst/>
          </a:prstGeom>
          <a:noFill/>
          <a:ln w="76200">
            <a:noFill/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/>
              <a:t> </a:t>
            </a:r>
            <a:r>
              <a:rPr lang="en-US" sz="4000" b="1" dirty="0" smtClean="0"/>
              <a:t>7,</a:t>
            </a:r>
            <a:r>
              <a:rPr lang="en-US" sz="4000" b="1" dirty="0" smtClean="0">
                <a:solidFill>
                  <a:srgbClr val="C00000"/>
                </a:solidFill>
              </a:rPr>
              <a:t>600,000</a:t>
            </a:r>
            <a:r>
              <a:rPr lang="en-US" sz="6000" b="1" dirty="0" smtClean="0"/>
              <a:t> </a:t>
            </a:r>
            <a:endParaRPr lang="en-US" sz="6000" b="1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57200" y="3276600"/>
            <a:ext cx="7696200" cy="523220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/>
              <a:t>The </a:t>
            </a:r>
            <a:r>
              <a:rPr lang="en-US" sz="2800" b="1" dirty="0" smtClean="0">
                <a:solidFill>
                  <a:srgbClr val="C00000"/>
                </a:solidFill>
              </a:rPr>
              <a:t>6</a:t>
            </a:r>
            <a:r>
              <a:rPr lang="en-US" sz="2800" b="1" dirty="0" smtClean="0"/>
              <a:t> is in the </a:t>
            </a:r>
            <a:r>
              <a:rPr lang="en-US" sz="2800" b="1" dirty="0" smtClean="0">
                <a:solidFill>
                  <a:srgbClr val="C00000"/>
                </a:solidFill>
              </a:rPr>
              <a:t>hundred thousands place. 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57200" y="4038600"/>
            <a:ext cx="7696200" cy="1169551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/>
              <a:t>Look to the right .  The 3 helps you decide.</a:t>
            </a:r>
          </a:p>
          <a:p>
            <a:pPr algn="ctr">
              <a:spcBef>
                <a:spcPct val="50000"/>
              </a:spcBef>
            </a:pPr>
            <a:r>
              <a:rPr lang="en-US" sz="2800" b="1" dirty="0" smtClean="0">
                <a:solidFill>
                  <a:srgbClr val="C00000"/>
                </a:solidFill>
              </a:rPr>
              <a:t>Will the </a:t>
            </a:r>
            <a:r>
              <a:rPr lang="en-US" sz="2800" b="1" dirty="0" smtClean="0"/>
              <a:t>6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stay the same or become a </a:t>
            </a:r>
            <a:r>
              <a:rPr lang="en-US" sz="2800" b="1" dirty="0" smtClean="0"/>
              <a:t>7</a:t>
            </a:r>
            <a:r>
              <a:rPr lang="en-US" sz="2800" b="1" dirty="0" smtClean="0">
                <a:solidFill>
                  <a:srgbClr val="C00000"/>
                </a:solidFill>
              </a:rPr>
              <a:t>?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5562600" y="5486400"/>
            <a:ext cx="2743200" cy="1015663"/>
          </a:xfrm>
          <a:prstGeom prst="rect">
            <a:avLst/>
          </a:prstGeom>
          <a:noFill/>
          <a:ln w="76200">
            <a:noFill/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/>
              <a:t> </a:t>
            </a:r>
            <a:r>
              <a:rPr lang="en-US" sz="4000" b="1" dirty="0" smtClean="0"/>
              <a:t>7,</a:t>
            </a:r>
            <a:r>
              <a:rPr lang="en-US" sz="4000" b="1" dirty="0" smtClean="0">
                <a:solidFill>
                  <a:srgbClr val="C00000"/>
                </a:solidFill>
              </a:rPr>
              <a:t>700,000</a:t>
            </a:r>
            <a:r>
              <a:rPr lang="en-US" sz="6000" b="1" dirty="0" smtClean="0"/>
              <a:t> 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/>
      <p:bldP spid="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1019</Words>
  <Application>Microsoft Office PowerPoint</Application>
  <PresentationFormat>On-screen Show (4:3)</PresentationFormat>
  <Paragraphs>216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Default Design</vt:lpstr>
      <vt:lpstr>Rounding to the nearest   ten thousand &amp; hundred thousand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Let’s Practice Together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Try These On Your Own</vt:lpstr>
      <vt:lpstr>Try These On Your Own</vt:lpstr>
      <vt:lpstr>Try These On Your Own</vt:lpstr>
      <vt:lpstr>Try These On Your Own</vt:lpstr>
    </vt:vector>
  </TitlesOfParts>
  <Company>Suffolk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1434</dc:creator>
  <cp:lastModifiedBy>1434</cp:lastModifiedBy>
  <cp:revision>63</cp:revision>
  <dcterms:created xsi:type="dcterms:W3CDTF">2008-09-06T22:49:11Z</dcterms:created>
  <dcterms:modified xsi:type="dcterms:W3CDTF">2008-09-12T19:00:35Z</dcterms:modified>
</cp:coreProperties>
</file>