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72" r:id="rId3"/>
  </p:sldMasterIdLst>
  <p:notesMasterIdLst>
    <p:notesMasterId r:id="rId23"/>
  </p:notesMasterIdLst>
  <p:sldIdLst>
    <p:sldId id="256" r:id="rId4"/>
    <p:sldId id="257" r:id="rId5"/>
    <p:sldId id="280" r:id="rId6"/>
    <p:sldId id="281" r:id="rId7"/>
    <p:sldId id="282" r:id="rId8"/>
    <p:sldId id="283" r:id="rId9"/>
    <p:sldId id="288" r:id="rId10"/>
    <p:sldId id="284" r:id="rId11"/>
    <p:sldId id="276" r:id="rId12"/>
    <p:sldId id="270" r:id="rId13"/>
    <p:sldId id="285" r:id="rId14"/>
    <p:sldId id="289" r:id="rId15"/>
    <p:sldId id="290" r:id="rId16"/>
    <p:sldId id="273" r:id="rId17"/>
    <p:sldId id="274" r:id="rId18"/>
    <p:sldId id="267" r:id="rId19"/>
    <p:sldId id="291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99"/>
    <a:srgbClr val="FF0066"/>
    <a:srgbClr val="CC0099"/>
    <a:srgbClr val="66FFCC"/>
    <a:srgbClr val="CC3300"/>
    <a:srgbClr val="FFFF99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9805AB1-1FB7-46CF-9478-91ED81665485}" type="datetimeFigureOut">
              <a:rPr lang="en-US"/>
              <a:pPr>
                <a:defRPr/>
              </a:pPr>
              <a:t>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1FAF1A-AD77-48C4-94CC-CC46EDD1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F5AB7C-F96A-43A1-93A7-8B6880086CA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2CE20-EF90-4E72-B421-B5D020210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25EE2-D203-4B64-9315-E90AFF795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14D2E-2938-44A3-92AF-C4782F80D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3F77B-B383-4336-AD4C-B8C88CD55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82FBC-4B95-495A-BB7A-6B1B50EE5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89BB3-ACCF-4AE6-9A83-C393277B2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221F9-8F0F-41BE-9F0B-8CD7B6CFA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1868-7A02-445E-BE9B-50E73FF18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3FCF2-0655-4029-A34B-B77B873DF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0F6D-1704-4209-A01A-6D286C8E4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59A46-2183-4B06-B95F-C8461DB4F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5AA4-F2A0-46F0-8ADD-9E0A720A2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CD3B4-E1FD-4226-933F-CB5F358D0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0A5B-0BB3-4564-8E02-F6E93B6CE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BCB8-DDEC-4909-8480-28E7E0E20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36567-CFC5-4A8A-9774-C666DA5E1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72D4D-A4D8-4504-A4ED-C506A1D93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24FA-8DDA-4CDE-9F4B-5D5CDBAEA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2F340-B0A3-46B7-994B-D075CE0BC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6635E-7398-484E-8D68-C30941B6C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4FCEB-A0D4-4F3B-ACE6-F7A846168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EF7D8-F81C-453B-84BD-FB1680101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6AF7B-75C2-4CB4-AE9D-6211CC32F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A246-6BB2-4404-872B-EB5CB413D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9811C-F2D8-4F9F-ABF0-9FA218D38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55216-DF8D-445F-8B16-46500D22C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27A62-F60D-4FD9-9EC8-27FCB2EB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01844-481C-47E5-A5BE-BA0578247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ED211-813C-4795-B35B-767A06300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6F022-1F45-4721-99CC-F099A42C1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9B111-824E-4ABD-8DF9-D08442A7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84847-CECE-46C7-9C77-22A68E4D1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EB842-C9B1-413E-BCD0-141F2724A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BC82F7-F106-477D-8C96-193EEF909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73F7FC-7932-4A8B-8DE9-852DFA196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623B4A5-1154-4DDA-990F-A5B7EEAAD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100000">
              <a:srgbClr val="FF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5105400" y="4343400"/>
            <a:ext cx="3430588" cy="895350"/>
            <a:chOff x="3600" y="3600"/>
            <a:chExt cx="1801" cy="564"/>
          </a:xfrm>
        </p:grpSpPr>
        <p:sp>
          <p:nvSpPr>
            <p:cNvPr id="410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3600" y="3600"/>
              <a:ext cx="775" cy="2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800" kern="1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Script MT Bold"/>
                </a:rPr>
                <a:t>Created by</a:t>
              </a:r>
            </a:p>
          </p:txBody>
        </p:sp>
        <p:sp>
          <p:nvSpPr>
            <p:cNvPr id="410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4416" y="3936"/>
              <a:ext cx="985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0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003366"/>
                  </a:solidFill>
                  <a:latin typeface="Comic Sans MS"/>
                </a:rPr>
                <a:t>Gwendolyn Best</a:t>
              </a:r>
            </a:p>
          </p:txBody>
        </p:sp>
      </p:grpSp>
      <p:grpSp>
        <p:nvGrpSpPr>
          <p:cNvPr id="4099" name="Group 10"/>
          <p:cNvGrpSpPr>
            <a:grpSpLocks/>
          </p:cNvGrpSpPr>
          <p:nvPr/>
        </p:nvGrpSpPr>
        <p:grpSpPr bwMode="auto">
          <a:xfrm>
            <a:off x="1143000" y="1828800"/>
            <a:ext cx="6562725" cy="1104900"/>
            <a:chOff x="3600" y="3600"/>
            <a:chExt cx="3445" cy="696"/>
          </a:xfrm>
        </p:grpSpPr>
        <p:sp>
          <p:nvSpPr>
            <p:cNvPr id="4102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3600" y="3600"/>
              <a:ext cx="1155" cy="31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noFill/>
                    <a:round/>
                    <a:headEnd/>
                    <a:tailEnd/>
                  </a:ln>
                  <a:solidFill>
                    <a:schemeClr val="tx2"/>
                  </a:solidFill>
                  <a:latin typeface="Script MT Bold"/>
                </a:rPr>
                <a:t>Practice with </a:t>
              </a:r>
            </a:p>
          </p:txBody>
        </p:sp>
        <p:sp>
          <p:nvSpPr>
            <p:cNvPr id="4103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4360" y="3936"/>
              <a:ext cx="2685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200" kern="10"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solidFill>
                    <a:srgbClr val="003366"/>
                  </a:solidFill>
                  <a:latin typeface="Comic Sans MS"/>
                </a:rPr>
                <a:t>PATTERNS &amp; FUNCTIONS </a:t>
              </a:r>
            </a:p>
          </p:txBody>
        </p:sp>
      </p:grpSp>
      <p:pic>
        <p:nvPicPr>
          <p:cNvPr id="4100" name="Picture 13" descr="j01579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4" descr="j01579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34"/>
          <p:cNvGrpSpPr>
            <a:grpSpLocks/>
          </p:cNvGrpSpPr>
          <p:nvPr/>
        </p:nvGrpSpPr>
        <p:grpSpPr bwMode="auto">
          <a:xfrm>
            <a:off x="457200" y="1143000"/>
            <a:ext cx="685800" cy="457200"/>
            <a:chOff x="576" y="1824"/>
            <a:chExt cx="432" cy="288"/>
          </a:xfrm>
        </p:grpSpPr>
        <p:sp>
          <p:nvSpPr>
            <p:cNvPr id="13381" name="Rectangle 4"/>
            <p:cNvSpPr>
              <a:spLocks noChangeArrowheads="1"/>
            </p:cNvSpPr>
            <p:nvPr/>
          </p:nvSpPr>
          <p:spPr bwMode="auto">
            <a:xfrm>
              <a:off x="576" y="19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2" name="Rectangle 5"/>
            <p:cNvSpPr>
              <a:spLocks noChangeArrowheads="1"/>
            </p:cNvSpPr>
            <p:nvPr/>
          </p:nvSpPr>
          <p:spPr bwMode="auto">
            <a:xfrm>
              <a:off x="720" y="19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Rectangle 6"/>
            <p:cNvSpPr>
              <a:spLocks noChangeArrowheads="1"/>
            </p:cNvSpPr>
            <p:nvPr/>
          </p:nvSpPr>
          <p:spPr bwMode="auto">
            <a:xfrm>
              <a:off x="864" y="19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Rectangle 7"/>
            <p:cNvSpPr>
              <a:spLocks noChangeArrowheads="1"/>
            </p:cNvSpPr>
            <p:nvPr/>
          </p:nvSpPr>
          <p:spPr bwMode="auto">
            <a:xfrm>
              <a:off x="720" y="1824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315" name="Group 57"/>
          <p:cNvGrpSpPr>
            <a:grpSpLocks/>
          </p:cNvGrpSpPr>
          <p:nvPr/>
        </p:nvGrpSpPr>
        <p:grpSpPr bwMode="auto">
          <a:xfrm>
            <a:off x="1600200" y="1143000"/>
            <a:ext cx="914400" cy="457200"/>
            <a:chOff x="1536" y="720"/>
            <a:chExt cx="576" cy="288"/>
          </a:xfrm>
        </p:grpSpPr>
        <p:sp>
          <p:nvSpPr>
            <p:cNvPr id="13373" name="Rectangle 11"/>
            <p:cNvSpPr>
              <a:spLocks noChangeArrowheads="1"/>
            </p:cNvSpPr>
            <p:nvPr/>
          </p:nvSpPr>
          <p:spPr bwMode="auto">
            <a:xfrm>
              <a:off x="1680" y="720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74" name="Group 49"/>
            <p:cNvGrpSpPr>
              <a:grpSpLocks/>
            </p:cNvGrpSpPr>
            <p:nvPr/>
          </p:nvGrpSpPr>
          <p:grpSpPr bwMode="auto">
            <a:xfrm>
              <a:off x="1536" y="720"/>
              <a:ext cx="576" cy="288"/>
              <a:chOff x="1536" y="720"/>
              <a:chExt cx="576" cy="288"/>
            </a:xfrm>
          </p:grpSpPr>
          <p:sp>
            <p:nvSpPr>
              <p:cNvPr id="13375" name="Rectangle 9"/>
              <p:cNvSpPr>
                <a:spLocks noChangeArrowheads="1"/>
              </p:cNvSpPr>
              <p:nvPr/>
            </p:nvSpPr>
            <p:spPr bwMode="auto">
              <a:xfrm>
                <a:off x="1536" y="86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76" name="Group 35"/>
              <p:cNvGrpSpPr>
                <a:grpSpLocks/>
              </p:cNvGrpSpPr>
              <p:nvPr/>
            </p:nvGrpSpPr>
            <p:grpSpPr bwMode="auto">
              <a:xfrm>
                <a:off x="1680" y="720"/>
                <a:ext cx="432" cy="288"/>
                <a:chOff x="576" y="1824"/>
                <a:chExt cx="432" cy="288"/>
              </a:xfrm>
            </p:grpSpPr>
            <p:sp>
              <p:nvSpPr>
                <p:cNvPr id="13377" name="Rectangle 36"/>
                <p:cNvSpPr>
                  <a:spLocks noChangeArrowheads="1"/>
                </p:cNvSpPr>
                <p:nvPr/>
              </p:nvSpPr>
              <p:spPr bwMode="auto">
                <a:xfrm>
                  <a:off x="576" y="196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196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9" name="Rectangle 38"/>
                <p:cNvSpPr>
                  <a:spLocks noChangeArrowheads="1"/>
                </p:cNvSpPr>
                <p:nvPr/>
              </p:nvSpPr>
              <p:spPr bwMode="auto">
                <a:xfrm>
                  <a:off x="864" y="196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0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1824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16" name="Group 88"/>
          <p:cNvGrpSpPr>
            <a:grpSpLocks/>
          </p:cNvGrpSpPr>
          <p:nvPr/>
        </p:nvGrpSpPr>
        <p:grpSpPr bwMode="auto">
          <a:xfrm>
            <a:off x="3048000" y="1143000"/>
            <a:ext cx="1143000" cy="457200"/>
            <a:chOff x="2640" y="1584"/>
            <a:chExt cx="720" cy="288"/>
          </a:xfrm>
        </p:grpSpPr>
        <p:sp>
          <p:nvSpPr>
            <p:cNvPr id="13361" name="Rectangle 10"/>
            <p:cNvSpPr>
              <a:spLocks noChangeArrowheads="1"/>
            </p:cNvSpPr>
            <p:nvPr/>
          </p:nvSpPr>
          <p:spPr bwMode="auto">
            <a:xfrm>
              <a:off x="3072" y="1584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62" name="Group 87"/>
            <p:cNvGrpSpPr>
              <a:grpSpLocks/>
            </p:cNvGrpSpPr>
            <p:nvPr/>
          </p:nvGrpSpPr>
          <p:grpSpPr bwMode="auto">
            <a:xfrm>
              <a:off x="2640" y="1584"/>
              <a:ext cx="720" cy="288"/>
              <a:chOff x="2640" y="1584"/>
              <a:chExt cx="720" cy="288"/>
            </a:xfrm>
          </p:grpSpPr>
          <p:sp>
            <p:nvSpPr>
              <p:cNvPr id="13363" name="Rectangle 8"/>
              <p:cNvSpPr>
                <a:spLocks noChangeArrowheads="1"/>
              </p:cNvSpPr>
              <p:nvPr/>
            </p:nvSpPr>
            <p:spPr bwMode="auto">
              <a:xfrm>
                <a:off x="3216" y="172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64" name="Group 58"/>
              <p:cNvGrpSpPr>
                <a:grpSpLocks/>
              </p:cNvGrpSpPr>
              <p:nvPr/>
            </p:nvGrpSpPr>
            <p:grpSpPr bwMode="auto">
              <a:xfrm>
                <a:off x="2640" y="1584"/>
                <a:ext cx="576" cy="288"/>
                <a:chOff x="1536" y="720"/>
                <a:chExt cx="576" cy="288"/>
              </a:xfrm>
            </p:grpSpPr>
            <p:sp>
              <p:nvSpPr>
                <p:cNvPr id="13365" name="Rectangle 59"/>
                <p:cNvSpPr>
                  <a:spLocks noChangeArrowheads="1"/>
                </p:cNvSpPr>
                <p:nvPr/>
              </p:nvSpPr>
              <p:spPr bwMode="auto">
                <a:xfrm>
                  <a:off x="1680" y="720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66" name="Group 60"/>
                <p:cNvGrpSpPr>
                  <a:grpSpLocks/>
                </p:cNvGrpSpPr>
                <p:nvPr/>
              </p:nvGrpSpPr>
              <p:grpSpPr bwMode="auto">
                <a:xfrm>
                  <a:off x="1536" y="720"/>
                  <a:ext cx="576" cy="288"/>
                  <a:chOff x="1536" y="720"/>
                  <a:chExt cx="576" cy="288"/>
                </a:xfrm>
              </p:grpSpPr>
              <p:sp>
                <p:nvSpPr>
                  <p:cNvPr id="1336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864"/>
                    <a:ext cx="144" cy="144"/>
                  </a:xfrm>
                  <a:prstGeom prst="rect">
                    <a:avLst/>
                  </a:prstGeom>
                  <a:solidFill>
                    <a:srgbClr val="FF9900"/>
                  </a:solidFill>
                  <a:ln w="3810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6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680" y="720"/>
                    <a:ext cx="432" cy="288"/>
                    <a:chOff x="576" y="1824"/>
                    <a:chExt cx="432" cy="288"/>
                  </a:xfrm>
                </p:grpSpPr>
                <p:sp>
                  <p:nvSpPr>
                    <p:cNvPr id="13369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0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1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72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824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3317" name="Group 90"/>
          <p:cNvGrpSpPr>
            <a:grpSpLocks/>
          </p:cNvGrpSpPr>
          <p:nvPr/>
        </p:nvGrpSpPr>
        <p:grpSpPr bwMode="auto">
          <a:xfrm>
            <a:off x="4800600" y="1143000"/>
            <a:ext cx="1371600" cy="457200"/>
            <a:chOff x="4080" y="720"/>
            <a:chExt cx="864" cy="288"/>
          </a:xfrm>
        </p:grpSpPr>
        <p:sp>
          <p:nvSpPr>
            <p:cNvPr id="13347" name="Rectangle 31"/>
            <p:cNvSpPr>
              <a:spLocks noChangeArrowheads="1"/>
            </p:cNvSpPr>
            <p:nvPr/>
          </p:nvSpPr>
          <p:spPr bwMode="auto">
            <a:xfrm>
              <a:off x="4224" y="720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71"/>
            <p:cNvSpPr>
              <a:spLocks noChangeArrowheads="1"/>
            </p:cNvSpPr>
            <p:nvPr/>
          </p:nvSpPr>
          <p:spPr bwMode="auto">
            <a:xfrm>
              <a:off x="4656" y="720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49" name="Group 89"/>
            <p:cNvGrpSpPr>
              <a:grpSpLocks/>
            </p:cNvGrpSpPr>
            <p:nvPr/>
          </p:nvGrpSpPr>
          <p:grpSpPr bwMode="auto">
            <a:xfrm>
              <a:off x="4080" y="720"/>
              <a:ext cx="864" cy="288"/>
              <a:chOff x="4080" y="720"/>
              <a:chExt cx="864" cy="288"/>
            </a:xfrm>
          </p:grpSpPr>
          <p:sp>
            <p:nvSpPr>
              <p:cNvPr id="13350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Rectangle 77"/>
              <p:cNvSpPr>
                <a:spLocks noChangeArrowheads="1"/>
              </p:cNvSpPr>
              <p:nvPr/>
            </p:nvSpPr>
            <p:spPr bwMode="auto">
              <a:xfrm>
                <a:off x="4080" y="86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52" name="Group 78"/>
              <p:cNvGrpSpPr>
                <a:grpSpLocks/>
              </p:cNvGrpSpPr>
              <p:nvPr/>
            </p:nvGrpSpPr>
            <p:grpSpPr bwMode="auto">
              <a:xfrm>
                <a:off x="4224" y="720"/>
                <a:ext cx="576" cy="288"/>
                <a:chOff x="1536" y="720"/>
                <a:chExt cx="576" cy="288"/>
              </a:xfrm>
            </p:grpSpPr>
            <p:sp>
              <p:nvSpPr>
                <p:cNvPr id="13353" name="Rectangle 79"/>
                <p:cNvSpPr>
                  <a:spLocks noChangeArrowheads="1"/>
                </p:cNvSpPr>
                <p:nvPr/>
              </p:nvSpPr>
              <p:spPr bwMode="auto">
                <a:xfrm>
                  <a:off x="1680" y="720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54" name="Group 80"/>
                <p:cNvGrpSpPr>
                  <a:grpSpLocks/>
                </p:cNvGrpSpPr>
                <p:nvPr/>
              </p:nvGrpSpPr>
              <p:grpSpPr bwMode="auto">
                <a:xfrm>
                  <a:off x="1536" y="720"/>
                  <a:ext cx="576" cy="288"/>
                  <a:chOff x="1536" y="720"/>
                  <a:chExt cx="576" cy="288"/>
                </a:xfrm>
              </p:grpSpPr>
              <p:sp>
                <p:nvSpPr>
                  <p:cNvPr id="13355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864"/>
                    <a:ext cx="144" cy="144"/>
                  </a:xfrm>
                  <a:prstGeom prst="rect">
                    <a:avLst/>
                  </a:prstGeom>
                  <a:solidFill>
                    <a:srgbClr val="FF9900"/>
                  </a:solidFill>
                  <a:ln w="3810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56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680" y="720"/>
                    <a:ext cx="432" cy="288"/>
                    <a:chOff x="576" y="1824"/>
                    <a:chExt cx="432" cy="288"/>
                  </a:xfrm>
                </p:grpSpPr>
                <p:sp>
                  <p:nvSpPr>
                    <p:cNvPr id="13357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58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59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60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824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3318" name="Group 106"/>
          <p:cNvGrpSpPr>
            <a:grpSpLocks/>
          </p:cNvGrpSpPr>
          <p:nvPr/>
        </p:nvGrpSpPr>
        <p:grpSpPr bwMode="auto">
          <a:xfrm>
            <a:off x="6705600" y="1143000"/>
            <a:ext cx="1600200" cy="457200"/>
            <a:chOff x="4272" y="768"/>
            <a:chExt cx="1008" cy="288"/>
          </a:xfrm>
        </p:grpSpPr>
        <p:sp>
          <p:nvSpPr>
            <p:cNvPr id="13330" name="Rectangle 12"/>
            <p:cNvSpPr>
              <a:spLocks noChangeArrowheads="1"/>
            </p:cNvSpPr>
            <p:nvPr/>
          </p:nvSpPr>
          <p:spPr bwMode="auto">
            <a:xfrm>
              <a:off x="5136" y="912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Rectangle 72"/>
            <p:cNvSpPr>
              <a:spLocks noChangeArrowheads="1"/>
            </p:cNvSpPr>
            <p:nvPr/>
          </p:nvSpPr>
          <p:spPr bwMode="auto">
            <a:xfrm>
              <a:off x="4992" y="7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32" name="Group 91"/>
            <p:cNvGrpSpPr>
              <a:grpSpLocks/>
            </p:cNvGrpSpPr>
            <p:nvPr/>
          </p:nvGrpSpPr>
          <p:grpSpPr bwMode="auto">
            <a:xfrm>
              <a:off x="4272" y="768"/>
              <a:ext cx="864" cy="288"/>
              <a:chOff x="4080" y="720"/>
              <a:chExt cx="864" cy="288"/>
            </a:xfrm>
          </p:grpSpPr>
          <p:sp>
            <p:nvSpPr>
              <p:cNvPr id="13333" name="Rectangle 92"/>
              <p:cNvSpPr>
                <a:spLocks noChangeArrowheads="1"/>
              </p:cNvSpPr>
              <p:nvPr/>
            </p:nvSpPr>
            <p:spPr bwMode="auto">
              <a:xfrm>
                <a:off x="4224" y="720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Rectangle 93"/>
              <p:cNvSpPr>
                <a:spLocks noChangeArrowheads="1"/>
              </p:cNvSpPr>
              <p:nvPr/>
            </p:nvSpPr>
            <p:spPr bwMode="auto">
              <a:xfrm>
                <a:off x="4656" y="720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35" name="Group 94"/>
              <p:cNvGrpSpPr>
                <a:grpSpLocks/>
              </p:cNvGrpSpPr>
              <p:nvPr/>
            </p:nvGrpSpPr>
            <p:grpSpPr bwMode="auto">
              <a:xfrm>
                <a:off x="4080" y="720"/>
                <a:ext cx="864" cy="288"/>
                <a:chOff x="4080" y="720"/>
                <a:chExt cx="864" cy="288"/>
              </a:xfrm>
            </p:grpSpPr>
            <p:sp>
              <p:nvSpPr>
                <p:cNvPr id="13336" name="Rectangle 95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37" name="Rectangle 96"/>
                <p:cNvSpPr>
                  <a:spLocks noChangeArrowheads="1"/>
                </p:cNvSpPr>
                <p:nvPr/>
              </p:nvSpPr>
              <p:spPr bwMode="auto">
                <a:xfrm>
                  <a:off x="4080" y="864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38" name="Group 97"/>
                <p:cNvGrpSpPr>
                  <a:grpSpLocks/>
                </p:cNvGrpSpPr>
                <p:nvPr/>
              </p:nvGrpSpPr>
              <p:grpSpPr bwMode="auto">
                <a:xfrm>
                  <a:off x="4224" y="720"/>
                  <a:ext cx="576" cy="288"/>
                  <a:chOff x="1536" y="720"/>
                  <a:chExt cx="576" cy="288"/>
                </a:xfrm>
              </p:grpSpPr>
              <p:sp>
                <p:nvSpPr>
                  <p:cNvPr id="13339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720"/>
                    <a:ext cx="144" cy="144"/>
                  </a:xfrm>
                  <a:prstGeom prst="rect">
                    <a:avLst/>
                  </a:prstGeom>
                  <a:solidFill>
                    <a:srgbClr val="FF9900"/>
                  </a:solidFill>
                  <a:ln w="3810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3340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1536" y="720"/>
                    <a:ext cx="576" cy="288"/>
                    <a:chOff x="1536" y="720"/>
                    <a:chExt cx="576" cy="288"/>
                  </a:xfrm>
                </p:grpSpPr>
                <p:sp>
                  <p:nvSpPr>
                    <p:cNvPr id="13341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864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3342" name="Group 1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0" y="720"/>
                      <a:ext cx="432" cy="288"/>
                      <a:chOff x="576" y="1824"/>
                      <a:chExt cx="432" cy="288"/>
                    </a:xfrm>
                  </p:grpSpPr>
                  <p:sp>
                    <p:nvSpPr>
                      <p:cNvPr id="13343" name="Rectangle 1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6" y="1968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4" name="Rectangle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968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5" name="Rectangle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968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6" name="Rectangle 1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824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13319" name="Line 107"/>
          <p:cNvSpPr>
            <a:spLocks noChangeShapeType="1"/>
          </p:cNvSpPr>
          <p:nvPr/>
        </p:nvSpPr>
        <p:spPr bwMode="auto">
          <a:xfrm>
            <a:off x="457200" y="2286000"/>
            <a:ext cx="8001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108"/>
          <p:cNvSpPr>
            <a:spLocks noChangeShapeType="1"/>
          </p:cNvSpPr>
          <p:nvPr/>
        </p:nvSpPr>
        <p:spPr bwMode="auto">
          <a:xfrm>
            <a:off x="457200" y="2438400"/>
            <a:ext cx="8001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109"/>
          <p:cNvSpPr>
            <a:spLocks noChangeShapeType="1"/>
          </p:cNvSpPr>
          <p:nvPr/>
        </p:nvSpPr>
        <p:spPr bwMode="auto">
          <a:xfrm>
            <a:off x="457200" y="2590800"/>
            <a:ext cx="8001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WordArt 110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3323" name="WordArt 117"/>
          <p:cNvSpPr>
            <a:spLocks noChangeArrowheads="1" noChangeShapeType="1" noTextEdit="1"/>
          </p:cNvSpPr>
          <p:nvPr/>
        </p:nvSpPr>
        <p:spPr bwMode="auto">
          <a:xfrm>
            <a:off x="16764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3324" name="WordArt 118"/>
          <p:cNvSpPr>
            <a:spLocks noChangeArrowheads="1" noChangeShapeType="1" noTextEdit="1"/>
          </p:cNvSpPr>
          <p:nvPr/>
        </p:nvSpPr>
        <p:spPr bwMode="auto">
          <a:xfrm>
            <a:off x="32004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3325" name="WordArt 119"/>
          <p:cNvSpPr>
            <a:spLocks noChangeArrowheads="1" noChangeShapeType="1" noTextEdit="1"/>
          </p:cNvSpPr>
          <p:nvPr/>
        </p:nvSpPr>
        <p:spPr bwMode="auto">
          <a:xfrm>
            <a:off x="5105400" y="16764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13326" name="WordArt 120"/>
          <p:cNvSpPr>
            <a:spLocks noChangeArrowheads="1" noChangeShapeType="1" noTextEdit="1"/>
          </p:cNvSpPr>
          <p:nvPr/>
        </p:nvSpPr>
        <p:spPr bwMode="auto">
          <a:xfrm>
            <a:off x="71628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13327" name="Text Box 49"/>
          <p:cNvSpPr txBox="1">
            <a:spLocks noChangeArrowheads="1"/>
          </p:cNvSpPr>
          <p:nvPr/>
        </p:nvSpPr>
        <p:spPr bwMode="auto">
          <a:xfrm>
            <a:off x="457200" y="3505200"/>
            <a:ext cx="7620000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How many squares will be in the top row of figure 8?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How many squares will be in the top row of any figure if this pattern continues?</a:t>
            </a: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81000" y="152400"/>
            <a:ext cx="3852337" cy="646331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8000">
                  <a:solidFill>
                    <a:srgbClr val="FFCC66"/>
                  </a:solidFill>
                  <a:prstDash val="solid"/>
                  <a:miter lim="800000"/>
                </a:ln>
                <a:solidFill>
                  <a:srgbClr val="33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Picture</a:t>
            </a:r>
            <a:r>
              <a:rPr lang="en-US" sz="3600" b="1" dirty="0">
                <a:ln w="10541" cmpd="sng">
                  <a:solidFill>
                    <a:srgbClr val="FFCC66"/>
                  </a:solidFill>
                  <a:prstDash val="solid"/>
                </a:ln>
                <a:solidFill>
                  <a:srgbClr val="3333CC"/>
                </a:solidFill>
              </a:rPr>
              <a:t> </a:t>
            </a:r>
            <a:r>
              <a:rPr lang="en-US" sz="3600" b="1" dirty="0">
                <a:ln w="18000">
                  <a:solidFill>
                    <a:srgbClr val="FFCC66"/>
                  </a:solidFill>
                  <a:prstDash val="solid"/>
                  <a:miter lim="800000"/>
                </a:ln>
                <a:solidFill>
                  <a:srgbClr val="33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Pattern</a:t>
            </a:r>
            <a:r>
              <a:rPr lang="en-US" sz="3600" b="1" dirty="0">
                <a:ln w="10541" cmpd="sng">
                  <a:solidFill>
                    <a:srgbClr val="FFCC66"/>
                  </a:solidFill>
                  <a:prstDash val="solid"/>
                </a:ln>
                <a:solidFill>
                  <a:srgbClr val="3333CC"/>
                </a:solidFill>
              </a:rPr>
              <a:t> </a:t>
            </a:r>
            <a:r>
              <a:rPr lang="en-US" sz="3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US" sz="3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3329" name="Slide Number Placeholder 7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78290-187D-48D0-8E5E-D54C9141662A}" type="slidenum">
              <a:rPr lang="en-US" sz="3600" smtClean="0"/>
              <a:pPr/>
              <a:t>10</a:t>
            </a:fld>
            <a:endParaRPr lang="en-US" sz="36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34"/>
          <p:cNvGrpSpPr>
            <a:grpSpLocks/>
          </p:cNvGrpSpPr>
          <p:nvPr/>
        </p:nvGrpSpPr>
        <p:grpSpPr bwMode="auto">
          <a:xfrm>
            <a:off x="457200" y="1143000"/>
            <a:ext cx="685800" cy="457200"/>
            <a:chOff x="576" y="1824"/>
            <a:chExt cx="432" cy="288"/>
          </a:xfrm>
        </p:grpSpPr>
        <p:sp>
          <p:nvSpPr>
            <p:cNvPr id="14405" name="Rectangle 4"/>
            <p:cNvSpPr>
              <a:spLocks noChangeArrowheads="1"/>
            </p:cNvSpPr>
            <p:nvPr/>
          </p:nvSpPr>
          <p:spPr bwMode="auto">
            <a:xfrm>
              <a:off x="576" y="19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6" name="Rectangle 5"/>
            <p:cNvSpPr>
              <a:spLocks noChangeArrowheads="1"/>
            </p:cNvSpPr>
            <p:nvPr/>
          </p:nvSpPr>
          <p:spPr bwMode="auto">
            <a:xfrm>
              <a:off x="720" y="19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Rectangle 6"/>
            <p:cNvSpPr>
              <a:spLocks noChangeArrowheads="1"/>
            </p:cNvSpPr>
            <p:nvPr/>
          </p:nvSpPr>
          <p:spPr bwMode="auto">
            <a:xfrm>
              <a:off x="864" y="19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Rectangle 7"/>
            <p:cNvSpPr>
              <a:spLocks noChangeArrowheads="1"/>
            </p:cNvSpPr>
            <p:nvPr/>
          </p:nvSpPr>
          <p:spPr bwMode="auto">
            <a:xfrm>
              <a:off x="720" y="1824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39" name="Group 57"/>
          <p:cNvGrpSpPr>
            <a:grpSpLocks/>
          </p:cNvGrpSpPr>
          <p:nvPr/>
        </p:nvGrpSpPr>
        <p:grpSpPr bwMode="auto">
          <a:xfrm>
            <a:off x="1600200" y="1143000"/>
            <a:ext cx="914400" cy="457200"/>
            <a:chOff x="1536" y="720"/>
            <a:chExt cx="576" cy="288"/>
          </a:xfrm>
        </p:grpSpPr>
        <p:sp>
          <p:nvSpPr>
            <p:cNvPr id="14397" name="Rectangle 11"/>
            <p:cNvSpPr>
              <a:spLocks noChangeArrowheads="1"/>
            </p:cNvSpPr>
            <p:nvPr/>
          </p:nvSpPr>
          <p:spPr bwMode="auto">
            <a:xfrm>
              <a:off x="1680" y="720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98" name="Group 49"/>
            <p:cNvGrpSpPr>
              <a:grpSpLocks/>
            </p:cNvGrpSpPr>
            <p:nvPr/>
          </p:nvGrpSpPr>
          <p:grpSpPr bwMode="auto">
            <a:xfrm>
              <a:off x="1536" y="720"/>
              <a:ext cx="576" cy="288"/>
              <a:chOff x="1536" y="720"/>
              <a:chExt cx="576" cy="288"/>
            </a:xfrm>
          </p:grpSpPr>
          <p:sp>
            <p:nvSpPr>
              <p:cNvPr id="14399" name="Rectangle 9"/>
              <p:cNvSpPr>
                <a:spLocks noChangeArrowheads="1"/>
              </p:cNvSpPr>
              <p:nvPr/>
            </p:nvSpPr>
            <p:spPr bwMode="auto">
              <a:xfrm>
                <a:off x="1536" y="86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400" name="Group 35"/>
              <p:cNvGrpSpPr>
                <a:grpSpLocks/>
              </p:cNvGrpSpPr>
              <p:nvPr/>
            </p:nvGrpSpPr>
            <p:grpSpPr bwMode="auto">
              <a:xfrm>
                <a:off x="1680" y="720"/>
                <a:ext cx="432" cy="288"/>
                <a:chOff x="576" y="1824"/>
                <a:chExt cx="432" cy="288"/>
              </a:xfrm>
            </p:grpSpPr>
            <p:sp>
              <p:nvSpPr>
                <p:cNvPr id="14401" name="Rectangle 36"/>
                <p:cNvSpPr>
                  <a:spLocks noChangeArrowheads="1"/>
                </p:cNvSpPr>
                <p:nvPr/>
              </p:nvSpPr>
              <p:spPr bwMode="auto">
                <a:xfrm>
                  <a:off x="576" y="196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2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196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3" name="Rectangle 38"/>
                <p:cNvSpPr>
                  <a:spLocks noChangeArrowheads="1"/>
                </p:cNvSpPr>
                <p:nvPr/>
              </p:nvSpPr>
              <p:spPr bwMode="auto">
                <a:xfrm>
                  <a:off x="864" y="1968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404" name="Rectangle 39"/>
                <p:cNvSpPr>
                  <a:spLocks noChangeArrowheads="1"/>
                </p:cNvSpPr>
                <p:nvPr/>
              </p:nvSpPr>
              <p:spPr bwMode="auto">
                <a:xfrm>
                  <a:off x="720" y="1824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4340" name="Group 88"/>
          <p:cNvGrpSpPr>
            <a:grpSpLocks/>
          </p:cNvGrpSpPr>
          <p:nvPr/>
        </p:nvGrpSpPr>
        <p:grpSpPr bwMode="auto">
          <a:xfrm>
            <a:off x="3048000" y="1143000"/>
            <a:ext cx="1143000" cy="457200"/>
            <a:chOff x="2640" y="1584"/>
            <a:chExt cx="720" cy="288"/>
          </a:xfrm>
        </p:grpSpPr>
        <p:sp>
          <p:nvSpPr>
            <p:cNvPr id="14385" name="Rectangle 10"/>
            <p:cNvSpPr>
              <a:spLocks noChangeArrowheads="1"/>
            </p:cNvSpPr>
            <p:nvPr/>
          </p:nvSpPr>
          <p:spPr bwMode="auto">
            <a:xfrm>
              <a:off x="3072" y="1584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86" name="Group 87"/>
            <p:cNvGrpSpPr>
              <a:grpSpLocks/>
            </p:cNvGrpSpPr>
            <p:nvPr/>
          </p:nvGrpSpPr>
          <p:grpSpPr bwMode="auto">
            <a:xfrm>
              <a:off x="2640" y="1584"/>
              <a:ext cx="720" cy="288"/>
              <a:chOff x="2640" y="1584"/>
              <a:chExt cx="720" cy="288"/>
            </a:xfrm>
          </p:grpSpPr>
          <p:sp>
            <p:nvSpPr>
              <p:cNvPr id="14387" name="Rectangle 8"/>
              <p:cNvSpPr>
                <a:spLocks noChangeArrowheads="1"/>
              </p:cNvSpPr>
              <p:nvPr/>
            </p:nvSpPr>
            <p:spPr bwMode="auto">
              <a:xfrm>
                <a:off x="3216" y="1728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88" name="Group 58"/>
              <p:cNvGrpSpPr>
                <a:grpSpLocks/>
              </p:cNvGrpSpPr>
              <p:nvPr/>
            </p:nvGrpSpPr>
            <p:grpSpPr bwMode="auto">
              <a:xfrm>
                <a:off x="2640" y="1584"/>
                <a:ext cx="576" cy="288"/>
                <a:chOff x="1536" y="720"/>
                <a:chExt cx="576" cy="288"/>
              </a:xfrm>
            </p:grpSpPr>
            <p:sp>
              <p:nvSpPr>
                <p:cNvPr id="14389" name="Rectangle 59"/>
                <p:cNvSpPr>
                  <a:spLocks noChangeArrowheads="1"/>
                </p:cNvSpPr>
                <p:nvPr/>
              </p:nvSpPr>
              <p:spPr bwMode="auto">
                <a:xfrm>
                  <a:off x="1680" y="720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390" name="Group 60"/>
                <p:cNvGrpSpPr>
                  <a:grpSpLocks/>
                </p:cNvGrpSpPr>
                <p:nvPr/>
              </p:nvGrpSpPr>
              <p:grpSpPr bwMode="auto">
                <a:xfrm>
                  <a:off x="1536" y="720"/>
                  <a:ext cx="576" cy="288"/>
                  <a:chOff x="1536" y="720"/>
                  <a:chExt cx="576" cy="288"/>
                </a:xfrm>
              </p:grpSpPr>
              <p:sp>
                <p:nvSpPr>
                  <p:cNvPr id="14391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864"/>
                    <a:ext cx="144" cy="144"/>
                  </a:xfrm>
                  <a:prstGeom prst="rect">
                    <a:avLst/>
                  </a:prstGeom>
                  <a:solidFill>
                    <a:srgbClr val="FF9900"/>
                  </a:solidFill>
                  <a:ln w="3810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392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1680" y="720"/>
                    <a:ext cx="432" cy="288"/>
                    <a:chOff x="576" y="1824"/>
                    <a:chExt cx="432" cy="288"/>
                  </a:xfrm>
                </p:grpSpPr>
                <p:sp>
                  <p:nvSpPr>
                    <p:cNvPr id="14393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4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5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96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824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4341" name="Group 90"/>
          <p:cNvGrpSpPr>
            <a:grpSpLocks/>
          </p:cNvGrpSpPr>
          <p:nvPr/>
        </p:nvGrpSpPr>
        <p:grpSpPr bwMode="auto">
          <a:xfrm>
            <a:off x="4800600" y="1143000"/>
            <a:ext cx="1371600" cy="457200"/>
            <a:chOff x="4080" y="720"/>
            <a:chExt cx="864" cy="288"/>
          </a:xfrm>
        </p:grpSpPr>
        <p:sp>
          <p:nvSpPr>
            <p:cNvPr id="14371" name="Rectangle 31"/>
            <p:cNvSpPr>
              <a:spLocks noChangeArrowheads="1"/>
            </p:cNvSpPr>
            <p:nvPr/>
          </p:nvSpPr>
          <p:spPr bwMode="auto">
            <a:xfrm>
              <a:off x="4224" y="720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71"/>
            <p:cNvSpPr>
              <a:spLocks noChangeArrowheads="1"/>
            </p:cNvSpPr>
            <p:nvPr/>
          </p:nvSpPr>
          <p:spPr bwMode="auto">
            <a:xfrm>
              <a:off x="4656" y="720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73" name="Group 89"/>
            <p:cNvGrpSpPr>
              <a:grpSpLocks/>
            </p:cNvGrpSpPr>
            <p:nvPr/>
          </p:nvGrpSpPr>
          <p:grpSpPr bwMode="auto">
            <a:xfrm>
              <a:off x="4080" y="720"/>
              <a:ext cx="864" cy="288"/>
              <a:chOff x="4080" y="720"/>
              <a:chExt cx="864" cy="288"/>
            </a:xfrm>
          </p:grpSpPr>
          <p:sp>
            <p:nvSpPr>
              <p:cNvPr id="14374" name="Rectangle 70"/>
              <p:cNvSpPr>
                <a:spLocks noChangeArrowheads="1"/>
              </p:cNvSpPr>
              <p:nvPr/>
            </p:nvSpPr>
            <p:spPr bwMode="auto">
              <a:xfrm>
                <a:off x="4800" y="86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5" name="Rectangle 77"/>
              <p:cNvSpPr>
                <a:spLocks noChangeArrowheads="1"/>
              </p:cNvSpPr>
              <p:nvPr/>
            </p:nvSpPr>
            <p:spPr bwMode="auto">
              <a:xfrm>
                <a:off x="4080" y="864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76" name="Group 78"/>
              <p:cNvGrpSpPr>
                <a:grpSpLocks/>
              </p:cNvGrpSpPr>
              <p:nvPr/>
            </p:nvGrpSpPr>
            <p:grpSpPr bwMode="auto">
              <a:xfrm>
                <a:off x="4224" y="720"/>
                <a:ext cx="576" cy="288"/>
                <a:chOff x="1536" y="720"/>
                <a:chExt cx="576" cy="288"/>
              </a:xfrm>
            </p:grpSpPr>
            <p:sp>
              <p:nvSpPr>
                <p:cNvPr id="14377" name="Rectangle 79"/>
                <p:cNvSpPr>
                  <a:spLocks noChangeArrowheads="1"/>
                </p:cNvSpPr>
                <p:nvPr/>
              </p:nvSpPr>
              <p:spPr bwMode="auto">
                <a:xfrm>
                  <a:off x="1680" y="720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378" name="Group 80"/>
                <p:cNvGrpSpPr>
                  <a:grpSpLocks/>
                </p:cNvGrpSpPr>
                <p:nvPr/>
              </p:nvGrpSpPr>
              <p:grpSpPr bwMode="auto">
                <a:xfrm>
                  <a:off x="1536" y="720"/>
                  <a:ext cx="576" cy="288"/>
                  <a:chOff x="1536" y="720"/>
                  <a:chExt cx="576" cy="288"/>
                </a:xfrm>
              </p:grpSpPr>
              <p:sp>
                <p:nvSpPr>
                  <p:cNvPr id="14379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864"/>
                    <a:ext cx="144" cy="144"/>
                  </a:xfrm>
                  <a:prstGeom prst="rect">
                    <a:avLst/>
                  </a:prstGeom>
                  <a:solidFill>
                    <a:srgbClr val="FF9900"/>
                  </a:solidFill>
                  <a:ln w="3810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380" name="Group 82"/>
                  <p:cNvGrpSpPr>
                    <a:grpSpLocks/>
                  </p:cNvGrpSpPr>
                  <p:nvPr/>
                </p:nvGrpSpPr>
                <p:grpSpPr bwMode="auto">
                  <a:xfrm>
                    <a:off x="1680" y="720"/>
                    <a:ext cx="432" cy="288"/>
                    <a:chOff x="576" y="1824"/>
                    <a:chExt cx="432" cy="288"/>
                  </a:xfrm>
                </p:grpSpPr>
                <p:sp>
                  <p:nvSpPr>
                    <p:cNvPr id="14381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2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3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968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8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20" y="1824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grpSp>
        <p:nvGrpSpPr>
          <p:cNvPr id="14342" name="Group 106"/>
          <p:cNvGrpSpPr>
            <a:grpSpLocks/>
          </p:cNvGrpSpPr>
          <p:nvPr/>
        </p:nvGrpSpPr>
        <p:grpSpPr bwMode="auto">
          <a:xfrm>
            <a:off x="6705600" y="1143000"/>
            <a:ext cx="1600200" cy="457200"/>
            <a:chOff x="4272" y="768"/>
            <a:chExt cx="1008" cy="288"/>
          </a:xfrm>
        </p:grpSpPr>
        <p:sp>
          <p:nvSpPr>
            <p:cNvPr id="14354" name="Rectangle 12"/>
            <p:cNvSpPr>
              <a:spLocks noChangeArrowheads="1"/>
            </p:cNvSpPr>
            <p:nvPr/>
          </p:nvSpPr>
          <p:spPr bwMode="auto">
            <a:xfrm>
              <a:off x="5136" y="912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Rectangle 72"/>
            <p:cNvSpPr>
              <a:spLocks noChangeArrowheads="1"/>
            </p:cNvSpPr>
            <p:nvPr/>
          </p:nvSpPr>
          <p:spPr bwMode="auto">
            <a:xfrm>
              <a:off x="4992" y="768"/>
              <a:ext cx="144" cy="144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4356" name="Group 91"/>
            <p:cNvGrpSpPr>
              <a:grpSpLocks/>
            </p:cNvGrpSpPr>
            <p:nvPr/>
          </p:nvGrpSpPr>
          <p:grpSpPr bwMode="auto">
            <a:xfrm>
              <a:off x="4272" y="768"/>
              <a:ext cx="864" cy="288"/>
              <a:chOff x="4080" y="720"/>
              <a:chExt cx="864" cy="288"/>
            </a:xfrm>
          </p:grpSpPr>
          <p:sp>
            <p:nvSpPr>
              <p:cNvPr id="14357" name="Rectangle 92"/>
              <p:cNvSpPr>
                <a:spLocks noChangeArrowheads="1"/>
              </p:cNvSpPr>
              <p:nvPr/>
            </p:nvSpPr>
            <p:spPr bwMode="auto">
              <a:xfrm>
                <a:off x="4224" y="720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Rectangle 93"/>
              <p:cNvSpPr>
                <a:spLocks noChangeArrowheads="1"/>
              </p:cNvSpPr>
              <p:nvPr/>
            </p:nvSpPr>
            <p:spPr bwMode="auto">
              <a:xfrm>
                <a:off x="4656" y="720"/>
                <a:ext cx="144" cy="144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359" name="Group 94"/>
              <p:cNvGrpSpPr>
                <a:grpSpLocks/>
              </p:cNvGrpSpPr>
              <p:nvPr/>
            </p:nvGrpSpPr>
            <p:grpSpPr bwMode="auto">
              <a:xfrm>
                <a:off x="4080" y="720"/>
                <a:ext cx="864" cy="288"/>
                <a:chOff x="4080" y="720"/>
                <a:chExt cx="864" cy="288"/>
              </a:xfrm>
            </p:grpSpPr>
            <p:sp>
              <p:nvSpPr>
                <p:cNvPr id="14360" name="Rectangle 95"/>
                <p:cNvSpPr>
                  <a:spLocks noChangeArrowheads="1"/>
                </p:cNvSpPr>
                <p:nvPr/>
              </p:nvSpPr>
              <p:spPr bwMode="auto">
                <a:xfrm>
                  <a:off x="4800" y="864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361" name="Rectangle 96"/>
                <p:cNvSpPr>
                  <a:spLocks noChangeArrowheads="1"/>
                </p:cNvSpPr>
                <p:nvPr/>
              </p:nvSpPr>
              <p:spPr bwMode="auto">
                <a:xfrm>
                  <a:off x="4080" y="864"/>
                  <a:ext cx="144" cy="144"/>
                </a:xfrm>
                <a:prstGeom prst="rect">
                  <a:avLst/>
                </a:prstGeom>
                <a:solidFill>
                  <a:srgbClr val="FF9900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362" name="Group 97"/>
                <p:cNvGrpSpPr>
                  <a:grpSpLocks/>
                </p:cNvGrpSpPr>
                <p:nvPr/>
              </p:nvGrpSpPr>
              <p:grpSpPr bwMode="auto">
                <a:xfrm>
                  <a:off x="4224" y="720"/>
                  <a:ext cx="576" cy="288"/>
                  <a:chOff x="1536" y="720"/>
                  <a:chExt cx="576" cy="288"/>
                </a:xfrm>
              </p:grpSpPr>
              <p:sp>
                <p:nvSpPr>
                  <p:cNvPr id="14363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680" y="720"/>
                    <a:ext cx="144" cy="144"/>
                  </a:xfrm>
                  <a:prstGeom prst="rect">
                    <a:avLst/>
                  </a:prstGeom>
                  <a:solidFill>
                    <a:srgbClr val="FF9900"/>
                  </a:solidFill>
                  <a:ln w="38100">
                    <a:solidFill>
                      <a:srgbClr val="0000FF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364" name="Group 99"/>
                  <p:cNvGrpSpPr>
                    <a:grpSpLocks/>
                  </p:cNvGrpSpPr>
                  <p:nvPr/>
                </p:nvGrpSpPr>
                <p:grpSpPr bwMode="auto">
                  <a:xfrm>
                    <a:off x="1536" y="720"/>
                    <a:ext cx="576" cy="288"/>
                    <a:chOff x="1536" y="720"/>
                    <a:chExt cx="576" cy="288"/>
                  </a:xfrm>
                </p:grpSpPr>
                <p:sp>
                  <p:nvSpPr>
                    <p:cNvPr id="14365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864"/>
                      <a:ext cx="144" cy="144"/>
                    </a:xfrm>
                    <a:prstGeom prst="rect">
                      <a:avLst/>
                    </a:prstGeom>
                    <a:solidFill>
                      <a:srgbClr val="FF9900"/>
                    </a:solidFill>
                    <a:ln w="38100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4366" name="Group 10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680" y="720"/>
                      <a:ext cx="432" cy="288"/>
                      <a:chOff x="576" y="1824"/>
                      <a:chExt cx="432" cy="288"/>
                    </a:xfrm>
                  </p:grpSpPr>
                  <p:sp>
                    <p:nvSpPr>
                      <p:cNvPr id="14367" name="Rectangle 10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576" y="1968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68" name="Rectangle 10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968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69" name="Rectangle 1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1968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4370" name="Rectangle 10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720" y="1824"/>
                        <a:ext cx="144" cy="14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381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</p:grpSp>
        </p:grpSp>
      </p:grpSp>
      <p:sp>
        <p:nvSpPr>
          <p:cNvPr id="14343" name="Line 107"/>
          <p:cNvSpPr>
            <a:spLocks noChangeShapeType="1"/>
          </p:cNvSpPr>
          <p:nvPr/>
        </p:nvSpPr>
        <p:spPr bwMode="auto">
          <a:xfrm>
            <a:off x="457200" y="2286000"/>
            <a:ext cx="8001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108"/>
          <p:cNvSpPr>
            <a:spLocks noChangeShapeType="1"/>
          </p:cNvSpPr>
          <p:nvPr/>
        </p:nvSpPr>
        <p:spPr bwMode="auto">
          <a:xfrm>
            <a:off x="457200" y="2438400"/>
            <a:ext cx="80010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109"/>
          <p:cNvSpPr>
            <a:spLocks noChangeShapeType="1"/>
          </p:cNvSpPr>
          <p:nvPr/>
        </p:nvSpPr>
        <p:spPr bwMode="auto">
          <a:xfrm>
            <a:off x="457200" y="2590800"/>
            <a:ext cx="8001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WordArt 110"/>
          <p:cNvSpPr>
            <a:spLocks noChangeArrowheads="1" noChangeShapeType="1" noTextEdit="1"/>
          </p:cNvSpPr>
          <p:nvPr/>
        </p:nvSpPr>
        <p:spPr bwMode="auto">
          <a:xfrm>
            <a:off x="3810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4347" name="WordArt 117"/>
          <p:cNvSpPr>
            <a:spLocks noChangeArrowheads="1" noChangeShapeType="1" noTextEdit="1"/>
          </p:cNvSpPr>
          <p:nvPr/>
        </p:nvSpPr>
        <p:spPr bwMode="auto">
          <a:xfrm>
            <a:off x="16764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4348" name="WordArt 118"/>
          <p:cNvSpPr>
            <a:spLocks noChangeArrowheads="1" noChangeShapeType="1" noTextEdit="1"/>
          </p:cNvSpPr>
          <p:nvPr/>
        </p:nvSpPr>
        <p:spPr bwMode="auto">
          <a:xfrm>
            <a:off x="32004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4349" name="WordArt 119"/>
          <p:cNvSpPr>
            <a:spLocks noChangeArrowheads="1" noChangeShapeType="1" noTextEdit="1"/>
          </p:cNvSpPr>
          <p:nvPr/>
        </p:nvSpPr>
        <p:spPr bwMode="auto">
          <a:xfrm>
            <a:off x="5105400" y="16764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14350" name="WordArt 120"/>
          <p:cNvSpPr>
            <a:spLocks noChangeArrowheads="1" noChangeShapeType="1" noTextEdit="1"/>
          </p:cNvSpPr>
          <p:nvPr/>
        </p:nvSpPr>
        <p:spPr bwMode="auto">
          <a:xfrm>
            <a:off x="7162800" y="1752600"/>
            <a:ext cx="733425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14351" name="Text Box 49"/>
          <p:cNvSpPr txBox="1">
            <a:spLocks noChangeArrowheads="1"/>
          </p:cNvSpPr>
          <p:nvPr/>
        </p:nvSpPr>
        <p:spPr bwMode="auto">
          <a:xfrm>
            <a:off x="457200" y="2743200"/>
            <a:ext cx="7620000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>
                <a:latin typeface="Comic Sans MS" pitchFamily="66" charset="0"/>
              </a:rPr>
              <a:t>How many squares will be in the bottom row of Figure 7?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>
                <a:solidFill>
                  <a:srgbClr val="000099"/>
                </a:solidFill>
                <a:latin typeface="Comic Sans MS" pitchFamily="66" charset="0"/>
              </a:rPr>
              <a:t>Figure 8?  Figure 9?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3200">
                <a:latin typeface="Comic Sans MS" pitchFamily="66" charset="0"/>
              </a:rPr>
              <a:t>If we know how many squares are in the </a:t>
            </a:r>
            <a:r>
              <a:rPr lang="en-US" sz="3200" u="sng">
                <a:latin typeface="Comic Sans MS" pitchFamily="66" charset="0"/>
              </a:rPr>
              <a:t>top row</a:t>
            </a:r>
            <a:r>
              <a:rPr lang="en-US" sz="3200">
                <a:latin typeface="Comic Sans MS" pitchFamily="66" charset="0"/>
              </a:rPr>
              <a:t>, how can we find the number of squares in </a:t>
            </a:r>
            <a:r>
              <a:rPr lang="en-US" sz="3200" u="sng">
                <a:latin typeface="Comic Sans MS" pitchFamily="66" charset="0"/>
              </a:rPr>
              <a:t>bottom row</a:t>
            </a:r>
            <a:r>
              <a:rPr lang="en-US" sz="3200">
                <a:latin typeface="Comic Sans MS" pitchFamily="66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81000" y="152400"/>
            <a:ext cx="3852337" cy="646331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dirty="0">
                <a:ln w="18000">
                  <a:solidFill>
                    <a:srgbClr val="FFCC66"/>
                  </a:solidFill>
                  <a:prstDash val="solid"/>
                  <a:miter lim="800000"/>
                </a:ln>
                <a:solidFill>
                  <a:srgbClr val="33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Picture</a:t>
            </a:r>
            <a:r>
              <a:rPr lang="en-US" sz="3600" b="1" dirty="0">
                <a:ln w="10541" cmpd="sng">
                  <a:solidFill>
                    <a:srgbClr val="FFCC66"/>
                  </a:solidFill>
                  <a:prstDash val="solid"/>
                </a:ln>
                <a:solidFill>
                  <a:srgbClr val="3333CC"/>
                </a:solidFill>
              </a:rPr>
              <a:t> </a:t>
            </a:r>
            <a:r>
              <a:rPr lang="en-US" sz="3600" b="1" dirty="0">
                <a:ln w="18000">
                  <a:solidFill>
                    <a:srgbClr val="FFCC66"/>
                  </a:solidFill>
                  <a:prstDash val="solid"/>
                  <a:miter lim="800000"/>
                </a:ln>
                <a:solidFill>
                  <a:srgbClr val="33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Pattern</a:t>
            </a:r>
            <a:r>
              <a:rPr lang="en-US" sz="3600" b="1" dirty="0">
                <a:ln w="10541" cmpd="sng">
                  <a:solidFill>
                    <a:srgbClr val="FFCC66"/>
                  </a:solidFill>
                  <a:prstDash val="solid"/>
                </a:ln>
                <a:solidFill>
                  <a:srgbClr val="3333CC"/>
                </a:solidFill>
              </a:rPr>
              <a:t> </a:t>
            </a:r>
            <a:r>
              <a:rPr lang="en-US" sz="36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en-US" sz="3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4353" name="Slide Number Placeholder 7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50134-8C40-46E0-8E76-3AF0F252BEA9}" type="slidenum">
              <a:rPr lang="en-US" sz="3600" smtClean="0"/>
              <a:pPr/>
              <a:t>11</a:t>
            </a:fld>
            <a:endParaRPr lang="en-US" sz="36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CC3300"/>
                </a:solidFill>
              </a:rPr>
              <a:t>What comes next in this pattern?</a:t>
            </a:r>
          </a:p>
        </p:txBody>
      </p:sp>
      <p:graphicFrame>
        <p:nvGraphicFramePr>
          <p:cNvPr id="50298" name="Group 122"/>
          <p:cNvGraphicFramePr>
            <a:graphicFrameLocks noGrp="1"/>
          </p:cNvGraphicFramePr>
          <p:nvPr/>
        </p:nvGraphicFramePr>
        <p:xfrm>
          <a:off x="533400" y="2362200"/>
          <a:ext cx="8307069" cy="838200"/>
        </p:xfrm>
        <a:graphic>
          <a:graphicData uri="http://schemas.openxmlformats.org/drawingml/2006/table">
            <a:tbl>
              <a:tblPr/>
              <a:tblGrid>
                <a:gridCol w="1114425"/>
                <a:gridCol w="208280"/>
                <a:gridCol w="1060450"/>
                <a:gridCol w="208280"/>
                <a:gridCol w="1279525"/>
                <a:gridCol w="208280"/>
                <a:gridCol w="1255712"/>
                <a:gridCol w="208280"/>
                <a:gridCol w="1239837"/>
                <a:gridCol w="223838"/>
                <a:gridCol w="1300162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20 $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 25 %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 30 $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35 %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 40 $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 45 %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76"/>
          <p:cNvSpPr txBox="1">
            <a:spLocks noChangeArrowheads="1"/>
          </p:cNvSpPr>
          <p:nvPr/>
        </p:nvSpPr>
        <p:spPr bwMode="auto">
          <a:xfrm>
            <a:off x="990600" y="3733800"/>
            <a:ext cx="6934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Break the pattern apart to look at each part separately.</a:t>
            </a:r>
            <a:r>
              <a:rPr lang="en-US" b="1"/>
              <a:t>  </a:t>
            </a:r>
          </a:p>
        </p:txBody>
      </p:sp>
      <p:graphicFrame>
        <p:nvGraphicFramePr>
          <p:cNvPr id="50289" name="Group 113"/>
          <p:cNvGraphicFramePr>
            <a:graphicFrameLocks noGrp="1"/>
          </p:cNvGraphicFramePr>
          <p:nvPr/>
        </p:nvGraphicFramePr>
        <p:xfrm>
          <a:off x="1295400" y="4800600"/>
          <a:ext cx="6096000" cy="1653223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0" name="Text Box 114"/>
          <p:cNvSpPr txBox="1">
            <a:spLocks noChangeArrowheads="1"/>
          </p:cNvSpPr>
          <p:nvPr/>
        </p:nvSpPr>
        <p:spPr bwMode="auto">
          <a:xfrm>
            <a:off x="1143000" y="15240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This is a Multi-Step Problem</a:t>
            </a:r>
            <a:endParaRPr lang="en-US" b="1"/>
          </a:p>
        </p:txBody>
      </p:sp>
      <p:sp>
        <p:nvSpPr>
          <p:cNvPr id="15421" name="Slide Number Placeholder 6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B88228-A440-485C-B4EA-00D21C6E2FE9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Multi-Step Patterns</a:t>
            </a:r>
          </a:p>
        </p:txBody>
      </p:sp>
      <p:sp>
        <p:nvSpPr>
          <p:cNvPr id="16387" name="Text Box 29"/>
          <p:cNvSpPr txBox="1">
            <a:spLocks noChangeArrowheads="1"/>
          </p:cNvSpPr>
          <p:nvPr/>
        </p:nvSpPr>
        <p:spPr bwMode="auto">
          <a:xfrm>
            <a:off x="1066800" y="2438400"/>
            <a:ext cx="6934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Copy the chart and extend the pattern.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Number the boxes.    </a:t>
            </a:r>
            <a:r>
              <a:rPr lang="en-US" b="1"/>
              <a:t>  </a:t>
            </a:r>
          </a:p>
        </p:txBody>
      </p:sp>
      <p:graphicFrame>
        <p:nvGraphicFramePr>
          <p:cNvPr id="51378" name="Group 178"/>
          <p:cNvGraphicFramePr>
            <a:graphicFrameLocks noGrp="1"/>
          </p:cNvGraphicFramePr>
          <p:nvPr/>
        </p:nvGraphicFramePr>
        <p:xfrm>
          <a:off x="381000" y="3962400"/>
          <a:ext cx="8534400" cy="242316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CC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379" name="Group 179"/>
          <p:cNvGraphicFramePr>
            <a:graphicFrameLocks noGrp="1"/>
          </p:cNvGraphicFramePr>
          <p:nvPr/>
        </p:nvGraphicFramePr>
        <p:xfrm>
          <a:off x="533400" y="1371600"/>
          <a:ext cx="8307069" cy="838200"/>
        </p:xfrm>
        <a:graphic>
          <a:graphicData uri="http://schemas.openxmlformats.org/drawingml/2006/table">
            <a:tbl>
              <a:tblPr/>
              <a:tblGrid>
                <a:gridCol w="1114425"/>
                <a:gridCol w="208280"/>
                <a:gridCol w="1060450"/>
                <a:gridCol w="208280"/>
                <a:gridCol w="1279525"/>
                <a:gridCol w="208280"/>
                <a:gridCol w="1255712"/>
                <a:gridCol w="208280"/>
                <a:gridCol w="1239837"/>
                <a:gridCol w="223838"/>
                <a:gridCol w="1300162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20 $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 25 %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 30 $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 35 %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 40 $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 45 %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91" name="Slide Number Placeholder 10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BAE05-58BE-4ECF-84B8-27DEE80A13AE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72"/>
          <p:cNvGrpSpPr>
            <a:grpSpLocks/>
          </p:cNvGrpSpPr>
          <p:nvPr/>
        </p:nvGrpSpPr>
        <p:grpSpPr bwMode="auto">
          <a:xfrm>
            <a:off x="990600" y="1905000"/>
            <a:ext cx="1219200" cy="1524000"/>
            <a:chOff x="624" y="1200"/>
            <a:chExt cx="816" cy="960"/>
          </a:xfrm>
        </p:grpSpPr>
        <p:sp>
          <p:nvSpPr>
            <p:cNvPr id="17466" name="Oval 2"/>
            <p:cNvSpPr>
              <a:spLocks noChangeArrowheads="1"/>
            </p:cNvSpPr>
            <p:nvPr/>
          </p:nvSpPr>
          <p:spPr bwMode="auto">
            <a:xfrm>
              <a:off x="912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7" name="Oval 3"/>
            <p:cNvSpPr>
              <a:spLocks noChangeArrowheads="1"/>
            </p:cNvSpPr>
            <p:nvPr/>
          </p:nvSpPr>
          <p:spPr bwMode="auto">
            <a:xfrm>
              <a:off x="912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Oval 5"/>
            <p:cNvSpPr>
              <a:spLocks noChangeArrowheads="1"/>
            </p:cNvSpPr>
            <p:nvPr/>
          </p:nvSpPr>
          <p:spPr bwMode="auto">
            <a:xfrm>
              <a:off x="1200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9" name="Oval 6"/>
            <p:cNvSpPr>
              <a:spLocks noChangeArrowheads="1"/>
            </p:cNvSpPr>
            <p:nvPr/>
          </p:nvSpPr>
          <p:spPr bwMode="auto">
            <a:xfrm>
              <a:off x="624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Oval 10"/>
            <p:cNvSpPr>
              <a:spLocks noChangeArrowheads="1"/>
            </p:cNvSpPr>
            <p:nvPr/>
          </p:nvSpPr>
          <p:spPr bwMode="auto">
            <a:xfrm>
              <a:off x="624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Oval 11"/>
            <p:cNvSpPr>
              <a:spLocks noChangeArrowheads="1"/>
            </p:cNvSpPr>
            <p:nvPr/>
          </p:nvSpPr>
          <p:spPr bwMode="auto">
            <a:xfrm>
              <a:off x="1200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Oval 13"/>
            <p:cNvSpPr>
              <a:spLocks noChangeArrowheads="1"/>
            </p:cNvSpPr>
            <p:nvPr/>
          </p:nvSpPr>
          <p:spPr bwMode="auto">
            <a:xfrm>
              <a:off x="1200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Oval 17"/>
            <p:cNvSpPr>
              <a:spLocks noChangeArrowheads="1"/>
            </p:cNvSpPr>
            <p:nvPr/>
          </p:nvSpPr>
          <p:spPr bwMode="auto">
            <a:xfrm>
              <a:off x="624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Oval 18"/>
            <p:cNvSpPr>
              <a:spLocks noChangeArrowheads="1"/>
            </p:cNvSpPr>
            <p:nvPr/>
          </p:nvSpPr>
          <p:spPr bwMode="auto">
            <a:xfrm>
              <a:off x="91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1" name="Group 73"/>
          <p:cNvGrpSpPr>
            <a:grpSpLocks/>
          </p:cNvGrpSpPr>
          <p:nvPr/>
        </p:nvGrpSpPr>
        <p:grpSpPr bwMode="auto">
          <a:xfrm>
            <a:off x="2819400" y="1371600"/>
            <a:ext cx="1295400" cy="2057400"/>
            <a:chOff x="1776" y="864"/>
            <a:chExt cx="816" cy="1296"/>
          </a:xfrm>
        </p:grpSpPr>
        <p:sp>
          <p:nvSpPr>
            <p:cNvPr id="17454" name="Oval 14"/>
            <p:cNvSpPr>
              <a:spLocks noChangeArrowheads="1"/>
            </p:cNvSpPr>
            <p:nvPr/>
          </p:nvSpPr>
          <p:spPr bwMode="auto">
            <a:xfrm>
              <a:off x="2064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Oval 28"/>
            <p:cNvSpPr>
              <a:spLocks noChangeArrowheads="1"/>
            </p:cNvSpPr>
            <p:nvPr/>
          </p:nvSpPr>
          <p:spPr bwMode="auto">
            <a:xfrm>
              <a:off x="1776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Oval 29"/>
            <p:cNvSpPr>
              <a:spLocks noChangeArrowheads="1"/>
            </p:cNvSpPr>
            <p:nvPr/>
          </p:nvSpPr>
          <p:spPr bwMode="auto">
            <a:xfrm>
              <a:off x="2064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Oval 30"/>
            <p:cNvSpPr>
              <a:spLocks noChangeArrowheads="1"/>
            </p:cNvSpPr>
            <p:nvPr/>
          </p:nvSpPr>
          <p:spPr bwMode="auto">
            <a:xfrm>
              <a:off x="2064" y="1200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Oval 31"/>
            <p:cNvSpPr>
              <a:spLocks noChangeArrowheads="1"/>
            </p:cNvSpPr>
            <p:nvPr/>
          </p:nvSpPr>
          <p:spPr bwMode="auto">
            <a:xfrm>
              <a:off x="235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9" name="Oval 32"/>
            <p:cNvSpPr>
              <a:spLocks noChangeArrowheads="1"/>
            </p:cNvSpPr>
            <p:nvPr/>
          </p:nvSpPr>
          <p:spPr bwMode="auto">
            <a:xfrm>
              <a:off x="1776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Oval 33"/>
            <p:cNvSpPr>
              <a:spLocks noChangeArrowheads="1"/>
            </p:cNvSpPr>
            <p:nvPr/>
          </p:nvSpPr>
          <p:spPr bwMode="auto">
            <a:xfrm>
              <a:off x="1776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Oval 34"/>
            <p:cNvSpPr>
              <a:spLocks noChangeArrowheads="1"/>
            </p:cNvSpPr>
            <p:nvPr/>
          </p:nvSpPr>
          <p:spPr bwMode="auto">
            <a:xfrm>
              <a:off x="2352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Oval 35"/>
            <p:cNvSpPr>
              <a:spLocks noChangeArrowheads="1"/>
            </p:cNvSpPr>
            <p:nvPr/>
          </p:nvSpPr>
          <p:spPr bwMode="auto">
            <a:xfrm>
              <a:off x="2352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Oval 36"/>
            <p:cNvSpPr>
              <a:spLocks noChangeArrowheads="1"/>
            </p:cNvSpPr>
            <p:nvPr/>
          </p:nvSpPr>
          <p:spPr bwMode="auto">
            <a:xfrm>
              <a:off x="1776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Oval 37"/>
            <p:cNvSpPr>
              <a:spLocks noChangeArrowheads="1"/>
            </p:cNvSpPr>
            <p:nvPr/>
          </p:nvSpPr>
          <p:spPr bwMode="auto">
            <a:xfrm>
              <a:off x="2064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Oval 38"/>
            <p:cNvSpPr>
              <a:spLocks noChangeArrowheads="1"/>
            </p:cNvSpPr>
            <p:nvPr/>
          </p:nvSpPr>
          <p:spPr bwMode="auto">
            <a:xfrm>
              <a:off x="2352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2" name="Group 74"/>
          <p:cNvGrpSpPr>
            <a:grpSpLocks/>
          </p:cNvGrpSpPr>
          <p:nvPr/>
        </p:nvGrpSpPr>
        <p:grpSpPr bwMode="auto">
          <a:xfrm>
            <a:off x="4876800" y="838200"/>
            <a:ext cx="1295400" cy="2590800"/>
            <a:chOff x="3072" y="528"/>
            <a:chExt cx="816" cy="1632"/>
          </a:xfrm>
        </p:grpSpPr>
        <p:sp>
          <p:nvSpPr>
            <p:cNvPr id="17439" name="Oval 8"/>
            <p:cNvSpPr>
              <a:spLocks noChangeArrowheads="1"/>
            </p:cNvSpPr>
            <p:nvPr/>
          </p:nvSpPr>
          <p:spPr bwMode="auto">
            <a:xfrm>
              <a:off x="3360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Oval 22"/>
            <p:cNvSpPr>
              <a:spLocks noChangeArrowheads="1"/>
            </p:cNvSpPr>
            <p:nvPr/>
          </p:nvSpPr>
          <p:spPr bwMode="auto">
            <a:xfrm>
              <a:off x="3648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Oval 23"/>
            <p:cNvSpPr>
              <a:spLocks noChangeArrowheads="1"/>
            </p:cNvSpPr>
            <p:nvPr/>
          </p:nvSpPr>
          <p:spPr bwMode="auto">
            <a:xfrm>
              <a:off x="3072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Oval 40"/>
            <p:cNvSpPr>
              <a:spLocks noChangeArrowheads="1"/>
            </p:cNvSpPr>
            <p:nvPr/>
          </p:nvSpPr>
          <p:spPr bwMode="auto">
            <a:xfrm>
              <a:off x="3360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Oval 41"/>
            <p:cNvSpPr>
              <a:spLocks noChangeArrowheads="1"/>
            </p:cNvSpPr>
            <p:nvPr/>
          </p:nvSpPr>
          <p:spPr bwMode="auto">
            <a:xfrm>
              <a:off x="3072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Oval 42"/>
            <p:cNvSpPr>
              <a:spLocks noChangeArrowheads="1"/>
            </p:cNvSpPr>
            <p:nvPr/>
          </p:nvSpPr>
          <p:spPr bwMode="auto">
            <a:xfrm>
              <a:off x="3360" y="1200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Oval 43"/>
            <p:cNvSpPr>
              <a:spLocks noChangeArrowheads="1"/>
            </p:cNvSpPr>
            <p:nvPr/>
          </p:nvSpPr>
          <p:spPr bwMode="auto">
            <a:xfrm>
              <a:off x="3360" y="864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Oval 44"/>
            <p:cNvSpPr>
              <a:spLocks noChangeArrowheads="1"/>
            </p:cNvSpPr>
            <p:nvPr/>
          </p:nvSpPr>
          <p:spPr bwMode="auto">
            <a:xfrm>
              <a:off x="3648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Oval 45"/>
            <p:cNvSpPr>
              <a:spLocks noChangeArrowheads="1"/>
            </p:cNvSpPr>
            <p:nvPr/>
          </p:nvSpPr>
          <p:spPr bwMode="auto">
            <a:xfrm>
              <a:off x="3072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Oval 46"/>
            <p:cNvSpPr>
              <a:spLocks noChangeArrowheads="1"/>
            </p:cNvSpPr>
            <p:nvPr/>
          </p:nvSpPr>
          <p:spPr bwMode="auto">
            <a:xfrm>
              <a:off x="3072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Oval 47"/>
            <p:cNvSpPr>
              <a:spLocks noChangeArrowheads="1"/>
            </p:cNvSpPr>
            <p:nvPr/>
          </p:nvSpPr>
          <p:spPr bwMode="auto">
            <a:xfrm>
              <a:off x="3648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Oval 48"/>
            <p:cNvSpPr>
              <a:spLocks noChangeArrowheads="1"/>
            </p:cNvSpPr>
            <p:nvPr/>
          </p:nvSpPr>
          <p:spPr bwMode="auto">
            <a:xfrm>
              <a:off x="3648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Oval 49"/>
            <p:cNvSpPr>
              <a:spLocks noChangeArrowheads="1"/>
            </p:cNvSpPr>
            <p:nvPr/>
          </p:nvSpPr>
          <p:spPr bwMode="auto">
            <a:xfrm>
              <a:off x="307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Oval 50"/>
            <p:cNvSpPr>
              <a:spLocks noChangeArrowheads="1"/>
            </p:cNvSpPr>
            <p:nvPr/>
          </p:nvSpPr>
          <p:spPr bwMode="auto">
            <a:xfrm>
              <a:off x="3360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Oval 51"/>
            <p:cNvSpPr>
              <a:spLocks noChangeArrowheads="1"/>
            </p:cNvSpPr>
            <p:nvPr/>
          </p:nvSpPr>
          <p:spPr bwMode="auto">
            <a:xfrm>
              <a:off x="3648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3" name="Group 75"/>
          <p:cNvGrpSpPr>
            <a:grpSpLocks/>
          </p:cNvGrpSpPr>
          <p:nvPr/>
        </p:nvGrpSpPr>
        <p:grpSpPr bwMode="auto">
          <a:xfrm>
            <a:off x="7162800" y="304800"/>
            <a:ext cx="1295400" cy="3124200"/>
            <a:chOff x="4512" y="192"/>
            <a:chExt cx="816" cy="1968"/>
          </a:xfrm>
        </p:grpSpPr>
        <p:sp>
          <p:nvSpPr>
            <p:cNvPr id="17421" name="Oval 21"/>
            <p:cNvSpPr>
              <a:spLocks noChangeArrowheads="1"/>
            </p:cNvSpPr>
            <p:nvPr/>
          </p:nvSpPr>
          <p:spPr bwMode="auto">
            <a:xfrm>
              <a:off x="5088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Oval 24"/>
            <p:cNvSpPr>
              <a:spLocks noChangeArrowheads="1"/>
            </p:cNvSpPr>
            <p:nvPr/>
          </p:nvSpPr>
          <p:spPr bwMode="auto">
            <a:xfrm>
              <a:off x="4512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Oval 39"/>
            <p:cNvSpPr>
              <a:spLocks noChangeArrowheads="1"/>
            </p:cNvSpPr>
            <p:nvPr/>
          </p:nvSpPr>
          <p:spPr bwMode="auto">
            <a:xfrm>
              <a:off x="4800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Oval 52"/>
            <p:cNvSpPr>
              <a:spLocks noChangeArrowheads="1"/>
            </p:cNvSpPr>
            <p:nvPr/>
          </p:nvSpPr>
          <p:spPr bwMode="auto">
            <a:xfrm>
              <a:off x="4800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5" name="Oval 53"/>
            <p:cNvSpPr>
              <a:spLocks noChangeArrowheads="1"/>
            </p:cNvSpPr>
            <p:nvPr/>
          </p:nvSpPr>
          <p:spPr bwMode="auto">
            <a:xfrm>
              <a:off x="5088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Oval 54"/>
            <p:cNvSpPr>
              <a:spLocks noChangeArrowheads="1"/>
            </p:cNvSpPr>
            <p:nvPr/>
          </p:nvSpPr>
          <p:spPr bwMode="auto">
            <a:xfrm>
              <a:off x="4512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7" name="Oval 55"/>
            <p:cNvSpPr>
              <a:spLocks noChangeArrowheads="1"/>
            </p:cNvSpPr>
            <p:nvPr/>
          </p:nvSpPr>
          <p:spPr bwMode="auto">
            <a:xfrm>
              <a:off x="4800" y="1200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8" name="Oval 56"/>
            <p:cNvSpPr>
              <a:spLocks noChangeArrowheads="1"/>
            </p:cNvSpPr>
            <p:nvPr/>
          </p:nvSpPr>
          <p:spPr bwMode="auto">
            <a:xfrm>
              <a:off x="451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9" name="Oval 57"/>
            <p:cNvSpPr>
              <a:spLocks noChangeArrowheads="1"/>
            </p:cNvSpPr>
            <p:nvPr/>
          </p:nvSpPr>
          <p:spPr bwMode="auto">
            <a:xfrm>
              <a:off x="4800" y="864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Oval 58"/>
            <p:cNvSpPr>
              <a:spLocks noChangeArrowheads="1"/>
            </p:cNvSpPr>
            <p:nvPr/>
          </p:nvSpPr>
          <p:spPr bwMode="auto">
            <a:xfrm>
              <a:off x="4800" y="528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1" name="Oval 59"/>
            <p:cNvSpPr>
              <a:spLocks noChangeArrowheads="1"/>
            </p:cNvSpPr>
            <p:nvPr/>
          </p:nvSpPr>
          <p:spPr bwMode="auto">
            <a:xfrm>
              <a:off x="5088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2" name="Oval 60"/>
            <p:cNvSpPr>
              <a:spLocks noChangeArrowheads="1"/>
            </p:cNvSpPr>
            <p:nvPr/>
          </p:nvSpPr>
          <p:spPr bwMode="auto">
            <a:xfrm>
              <a:off x="4512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61"/>
            <p:cNvSpPr>
              <a:spLocks noChangeArrowheads="1"/>
            </p:cNvSpPr>
            <p:nvPr/>
          </p:nvSpPr>
          <p:spPr bwMode="auto">
            <a:xfrm>
              <a:off x="4512" y="19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62"/>
            <p:cNvSpPr>
              <a:spLocks noChangeArrowheads="1"/>
            </p:cNvSpPr>
            <p:nvPr/>
          </p:nvSpPr>
          <p:spPr bwMode="auto">
            <a:xfrm>
              <a:off x="5088" y="19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63"/>
            <p:cNvSpPr>
              <a:spLocks noChangeArrowheads="1"/>
            </p:cNvSpPr>
            <p:nvPr/>
          </p:nvSpPr>
          <p:spPr bwMode="auto">
            <a:xfrm>
              <a:off x="5088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Oval 64"/>
            <p:cNvSpPr>
              <a:spLocks noChangeArrowheads="1"/>
            </p:cNvSpPr>
            <p:nvPr/>
          </p:nvSpPr>
          <p:spPr bwMode="auto">
            <a:xfrm>
              <a:off x="4512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Oval 65"/>
            <p:cNvSpPr>
              <a:spLocks noChangeArrowheads="1"/>
            </p:cNvSpPr>
            <p:nvPr/>
          </p:nvSpPr>
          <p:spPr bwMode="auto">
            <a:xfrm>
              <a:off x="4800" y="19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Oval 66"/>
            <p:cNvSpPr>
              <a:spLocks noChangeArrowheads="1"/>
            </p:cNvSpPr>
            <p:nvPr/>
          </p:nvSpPr>
          <p:spPr bwMode="auto">
            <a:xfrm>
              <a:off x="5088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4" name="WordArt 67"/>
          <p:cNvSpPr>
            <a:spLocks noChangeArrowheads="1" noChangeShapeType="1" noTextEdit="1"/>
          </p:cNvSpPr>
          <p:nvPr/>
        </p:nvSpPr>
        <p:spPr bwMode="auto">
          <a:xfrm>
            <a:off x="9906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7415" name="WordArt 68"/>
          <p:cNvSpPr>
            <a:spLocks noChangeArrowheads="1" noChangeShapeType="1" noTextEdit="1"/>
          </p:cNvSpPr>
          <p:nvPr/>
        </p:nvSpPr>
        <p:spPr bwMode="auto">
          <a:xfrm>
            <a:off x="28956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7416" name="WordArt 69"/>
          <p:cNvSpPr>
            <a:spLocks noChangeArrowheads="1" noChangeShapeType="1" noTextEdit="1"/>
          </p:cNvSpPr>
          <p:nvPr/>
        </p:nvSpPr>
        <p:spPr bwMode="auto">
          <a:xfrm>
            <a:off x="49530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7417" name="WordArt 70"/>
          <p:cNvSpPr>
            <a:spLocks noChangeArrowheads="1" noChangeShapeType="1" noTextEdit="1"/>
          </p:cNvSpPr>
          <p:nvPr/>
        </p:nvSpPr>
        <p:spPr bwMode="auto">
          <a:xfrm>
            <a:off x="73914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17418" name="Line 71"/>
          <p:cNvSpPr>
            <a:spLocks noChangeShapeType="1"/>
          </p:cNvSpPr>
          <p:nvPr/>
        </p:nvSpPr>
        <p:spPr bwMode="auto">
          <a:xfrm flipV="1">
            <a:off x="762000" y="36576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Text Box 76"/>
          <p:cNvSpPr txBox="1">
            <a:spLocks noChangeArrowheads="1"/>
          </p:cNvSpPr>
          <p:nvPr/>
        </p:nvSpPr>
        <p:spPr bwMode="auto">
          <a:xfrm>
            <a:off x="1219200" y="4648200"/>
            <a:ext cx="670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How many purple circles will be in the 10</a:t>
            </a:r>
            <a:r>
              <a:rPr lang="en-US" sz="2400" b="1" baseline="30000"/>
              <a:t>th</a:t>
            </a:r>
            <a:r>
              <a:rPr lang="en-US" sz="2400" b="1"/>
              <a:t> figure?  Can you explain how you know how many purple figures are in any figure?</a:t>
            </a:r>
          </a:p>
        </p:txBody>
      </p:sp>
      <p:sp>
        <p:nvSpPr>
          <p:cNvPr id="17420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9BE40B-2CEE-4255-8C5D-D8823006D43B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72"/>
          <p:cNvGrpSpPr>
            <a:grpSpLocks/>
          </p:cNvGrpSpPr>
          <p:nvPr/>
        </p:nvGrpSpPr>
        <p:grpSpPr bwMode="auto">
          <a:xfrm>
            <a:off x="990600" y="1905000"/>
            <a:ext cx="1219200" cy="1524000"/>
            <a:chOff x="624" y="1200"/>
            <a:chExt cx="816" cy="960"/>
          </a:xfrm>
        </p:grpSpPr>
        <p:sp>
          <p:nvSpPr>
            <p:cNvPr id="18490" name="Oval 2"/>
            <p:cNvSpPr>
              <a:spLocks noChangeArrowheads="1"/>
            </p:cNvSpPr>
            <p:nvPr/>
          </p:nvSpPr>
          <p:spPr bwMode="auto">
            <a:xfrm>
              <a:off x="912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1" name="Oval 3"/>
            <p:cNvSpPr>
              <a:spLocks noChangeArrowheads="1"/>
            </p:cNvSpPr>
            <p:nvPr/>
          </p:nvSpPr>
          <p:spPr bwMode="auto">
            <a:xfrm>
              <a:off x="912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2" name="Oval 5"/>
            <p:cNvSpPr>
              <a:spLocks noChangeArrowheads="1"/>
            </p:cNvSpPr>
            <p:nvPr/>
          </p:nvSpPr>
          <p:spPr bwMode="auto">
            <a:xfrm>
              <a:off x="1200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3" name="Oval 6"/>
            <p:cNvSpPr>
              <a:spLocks noChangeArrowheads="1"/>
            </p:cNvSpPr>
            <p:nvPr/>
          </p:nvSpPr>
          <p:spPr bwMode="auto">
            <a:xfrm>
              <a:off x="624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4" name="Oval 10"/>
            <p:cNvSpPr>
              <a:spLocks noChangeArrowheads="1"/>
            </p:cNvSpPr>
            <p:nvPr/>
          </p:nvSpPr>
          <p:spPr bwMode="auto">
            <a:xfrm>
              <a:off x="624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5" name="Oval 11"/>
            <p:cNvSpPr>
              <a:spLocks noChangeArrowheads="1"/>
            </p:cNvSpPr>
            <p:nvPr/>
          </p:nvSpPr>
          <p:spPr bwMode="auto">
            <a:xfrm>
              <a:off x="1200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Oval 13"/>
            <p:cNvSpPr>
              <a:spLocks noChangeArrowheads="1"/>
            </p:cNvSpPr>
            <p:nvPr/>
          </p:nvSpPr>
          <p:spPr bwMode="auto">
            <a:xfrm>
              <a:off x="1200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7" name="Oval 17"/>
            <p:cNvSpPr>
              <a:spLocks noChangeArrowheads="1"/>
            </p:cNvSpPr>
            <p:nvPr/>
          </p:nvSpPr>
          <p:spPr bwMode="auto">
            <a:xfrm>
              <a:off x="624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8" name="Oval 18"/>
            <p:cNvSpPr>
              <a:spLocks noChangeArrowheads="1"/>
            </p:cNvSpPr>
            <p:nvPr/>
          </p:nvSpPr>
          <p:spPr bwMode="auto">
            <a:xfrm>
              <a:off x="91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5" name="Group 73"/>
          <p:cNvGrpSpPr>
            <a:grpSpLocks/>
          </p:cNvGrpSpPr>
          <p:nvPr/>
        </p:nvGrpSpPr>
        <p:grpSpPr bwMode="auto">
          <a:xfrm>
            <a:off x="2819400" y="1371600"/>
            <a:ext cx="1295400" cy="2057400"/>
            <a:chOff x="1776" y="864"/>
            <a:chExt cx="816" cy="1296"/>
          </a:xfrm>
        </p:grpSpPr>
        <p:sp>
          <p:nvSpPr>
            <p:cNvPr id="18478" name="Oval 14"/>
            <p:cNvSpPr>
              <a:spLocks noChangeArrowheads="1"/>
            </p:cNvSpPr>
            <p:nvPr/>
          </p:nvSpPr>
          <p:spPr bwMode="auto">
            <a:xfrm>
              <a:off x="2064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9" name="Oval 28"/>
            <p:cNvSpPr>
              <a:spLocks noChangeArrowheads="1"/>
            </p:cNvSpPr>
            <p:nvPr/>
          </p:nvSpPr>
          <p:spPr bwMode="auto">
            <a:xfrm>
              <a:off x="1776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0" name="Oval 29"/>
            <p:cNvSpPr>
              <a:spLocks noChangeArrowheads="1"/>
            </p:cNvSpPr>
            <p:nvPr/>
          </p:nvSpPr>
          <p:spPr bwMode="auto">
            <a:xfrm>
              <a:off x="2064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Oval 30"/>
            <p:cNvSpPr>
              <a:spLocks noChangeArrowheads="1"/>
            </p:cNvSpPr>
            <p:nvPr/>
          </p:nvSpPr>
          <p:spPr bwMode="auto">
            <a:xfrm>
              <a:off x="2064" y="1200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Oval 31"/>
            <p:cNvSpPr>
              <a:spLocks noChangeArrowheads="1"/>
            </p:cNvSpPr>
            <p:nvPr/>
          </p:nvSpPr>
          <p:spPr bwMode="auto">
            <a:xfrm>
              <a:off x="235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3" name="Oval 32"/>
            <p:cNvSpPr>
              <a:spLocks noChangeArrowheads="1"/>
            </p:cNvSpPr>
            <p:nvPr/>
          </p:nvSpPr>
          <p:spPr bwMode="auto">
            <a:xfrm>
              <a:off x="1776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4" name="Oval 33"/>
            <p:cNvSpPr>
              <a:spLocks noChangeArrowheads="1"/>
            </p:cNvSpPr>
            <p:nvPr/>
          </p:nvSpPr>
          <p:spPr bwMode="auto">
            <a:xfrm>
              <a:off x="1776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Oval 34"/>
            <p:cNvSpPr>
              <a:spLocks noChangeArrowheads="1"/>
            </p:cNvSpPr>
            <p:nvPr/>
          </p:nvSpPr>
          <p:spPr bwMode="auto">
            <a:xfrm>
              <a:off x="2352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Oval 35"/>
            <p:cNvSpPr>
              <a:spLocks noChangeArrowheads="1"/>
            </p:cNvSpPr>
            <p:nvPr/>
          </p:nvSpPr>
          <p:spPr bwMode="auto">
            <a:xfrm>
              <a:off x="2352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7" name="Oval 36"/>
            <p:cNvSpPr>
              <a:spLocks noChangeArrowheads="1"/>
            </p:cNvSpPr>
            <p:nvPr/>
          </p:nvSpPr>
          <p:spPr bwMode="auto">
            <a:xfrm>
              <a:off x="1776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8" name="Oval 37"/>
            <p:cNvSpPr>
              <a:spLocks noChangeArrowheads="1"/>
            </p:cNvSpPr>
            <p:nvPr/>
          </p:nvSpPr>
          <p:spPr bwMode="auto">
            <a:xfrm>
              <a:off x="2064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Oval 38"/>
            <p:cNvSpPr>
              <a:spLocks noChangeArrowheads="1"/>
            </p:cNvSpPr>
            <p:nvPr/>
          </p:nvSpPr>
          <p:spPr bwMode="auto">
            <a:xfrm>
              <a:off x="2352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6" name="Group 74"/>
          <p:cNvGrpSpPr>
            <a:grpSpLocks/>
          </p:cNvGrpSpPr>
          <p:nvPr/>
        </p:nvGrpSpPr>
        <p:grpSpPr bwMode="auto">
          <a:xfrm>
            <a:off x="4876800" y="838200"/>
            <a:ext cx="1295400" cy="2590800"/>
            <a:chOff x="3072" y="528"/>
            <a:chExt cx="816" cy="1632"/>
          </a:xfrm>
        </p:grpSpPr>
        <p:sp>
          <p:nvSpPr>
            <p:cNvPr id="18463" name="Oval 8"/>
            <p:cNvSpPr>
              <a:spLocks noChangeArrowheads="1"/>
            </p:cNvSpPr>
            <p:nvPr/>
          </p:nvSpPr>
          <p:spPr bwMode="auto">
            <a:xfrm>
              <a:off x="3360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Oval 22"/>
            <p:cNvSpPr>
              <a:spLocks noChangeArrowheads="1"/>
            </p:cNvSpPr>
            <p:nvPr/>
          </p:nvSpPr>
          <p:spPr bwMode="auto">
            <a:xfrm>
              <a:off x="3648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Oval 23"/>
            <p:cNvSpPr>
              <a:spLocks noChangeArrowheads="1"/>
            </p:cNvSpPr>
            <p:nvPr/>
          </p:nvSpPr>
          <p:spPr bwMode="auto">
            <a:xfrm>
              <a:off x="3072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6" name="Oval 40"/>
            <p:cNvSpPr>
              <a:spLocks noChangeArrowheads="1"/>
            </p:cNvSpPr>
            <p:nvPr/>
          </p:nvSpPr>
          <p:spPr bwMode="auto">
            <a:xfrm>
              <a:off x="3360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7" name="Oval 41"/>
            <p:cNvSpPr>
              <a:spLocks noChangeArrowheads="1"/>
            </p:cNvSpPr>
            <p:nvPr/>
          </p:nvSpPr>
          <p:spPr bwMode="auto">
            <a:xfrm>
              <a:off x="3072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8" name="Oval 42"/>
            <p:cNvSpPr>
              <a:spLocks noChangeArrowheads="1"/>
            </p:cNvSpPr>
            <p:nvPr/>
          </p:nvSpPr>
          <p:spPr bwMode="auto">
            <a:xfrm>
              <a:off x="3360" y="1200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43"/>
            <p:cNvSpPr>
              <a:spLocks noChangeArrowheads="1"/>
            </p:cNvSpPr>
            <p:nvPr/>
          </p:nvSpPr>
          <p:spPr bwMode="auto">
            <a:xfrm>
              <a:off x="3360" y="864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0" name="Oval 44"/>
            <p:cNvSpPr>
              <a:spLocks noChangeArrowheads="1"/>
            </p:cNvSpPr>
            <p:nvPr/>
          </p:nvSpPr>
          <p:spPr bwMode="auto">
            <a:xfrm>
              <a:off x="3648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1" name="Oval 45"/>
            <p:cNvSpPr>
              <a:spLocks noChangeArrowheads="1"/>
            </p:cNvSpPr>
            <p:nvPr/>
          </p:nvSpPr>
          <p:spPr bwMode="auto">
            <a:xfrm>
              <a:off x="3072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Oval 46"/>
            <p:cNvSpPr>
              <a:spLocks noChangeArrowheads="1"/>
            </p:cNvSpPr>
            <p:nvPr/>
          </p:nvSpPr>
          <p:spPr bwMode="auto">
            <a:xfrm>
              <a:off x="3072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3" name="Oval 47"/>
            <p:cNvSpPr>
              <a:spLocks noChangeArrowheads="1"/>
            </p:cNvSpPr>
            <p:nvPr/>
          </p:nvSpPr>
          <p:spPr bwMode="auto">
            <a:xfrm>
              <a:off x="3648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4" name="Oval 48"/>
            <p:cNvSpPr>
              <a:spLocks noChangeArrowheads="1"/>
            </p:cNvSpPr>
            <p:nvPr/>
          </p:nvSpPr>
          <p:spPr bwMode="auto">
            <a:xfrm>
              <a:off x="3648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5" name="Oval 49"/>
            <p:cNvSpPr>
              <a:spLocks noChangeArrowheads="1"/>
            </p:cNvSpPr>
            <p:nvPr/>
          </p:nvSpPr>
          <p:spPr bwMode="auto">
            <a:xfrm>
              <a:off x="307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6" name="Oval 50"/>
            <p:cNvSpPr>
              <a:spLocks noChangeArrowheads="1"/>
            </p:cNvSpPr>
            <p:nvPr/>
          </p:nvSpPr>
          <p:spPr bwMode="auto">
            <a:xfrm>
              <a:off x="3360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7" name="Oval 51"/>
            <p:cNvSpPr>
              <a:spLocks noChangeArrowheads="1"/>
            </p:cNvSpPr>
            <p:nvPr/>
          </p:nvSpPr>
          <p:spPr bwMode="auto">
            <a:xfrm>
              <a:off x="3648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7" name="Group 75"/>
          <p:cNvGrpSpPr>
            <a:grpSpLocks/>
          </p:cNvGrpSpPr>
          <p:nvPr/>
        </p:nvGrpSpPr>
        <p:grpSpPr bwMode="auto">
          <a:xfrm>
            <a:off x="7162800" y="304800"/>
            <a:ext cx="1295400" cy="3124200"/>
            <a:chOff x="4512" y="192"/>
            <a:chExt cx="816" cy="1968"/>
          </a:xfrm>
        </p:grpSpPr>
        <p:sp>
          <p:nvSpPr>
            <p:cNvPr id="18445" name="Oval 21"/>
            <p:cNvSpPr>
              <a:spLocks noChangeArrowheads="1"/>
            </p:cNvSpPr>
            <p:nvPr/>
          </p:nvSpPr>
          <p:spPr bwMode="auto">
            <a:xfrm>
              <a:off x="5088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Oval 24"/>
            <p:cNvSpPr>
              <a:spLocks noChangeArrowheads="1"/>
            </p:cNvSpPr>
            <p:nvPr/>
          </p:nvSpPr>
          <p:spPr bwMode="auto">
            <a:xfrm>
              <a:off x="4512" y="187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Oval 39"/>
            <p:cNvSpPr>
              <a:spLocks noChangeArrowheads="1"/>
            </p:cNvSpPr>
            <p:nvPr/>
          </p:nvSpPr>
          <p:spPr bwMode="auto">
            <a:xfrm>
              <a:off x="4800" y="1872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8" name="Oval 52"/>
            <p:cNvSpPr>
              <a:spLocks noChangeArrowheads="1"/>
            </p:cNvSpPr>
            <p:nvPr/>
          </p:nvSpPr>
          <p:spPr bwMode="auto">
            <a:xfrm>
              <a:off x="4800" y="1536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9" name="Oval 53"/>
            <p:cNvSpPr>
              <a:spLocks noChangeArrowheads="1"/>
            </p:cNvSpPr>
            <p:nvPr/>
          </p:nvSpPr>
          <p:spPr bwMode="auto">
            <a:xfrm>
              <a:off x="5088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Oval 54"/>
            <p:cNvSpPr>
              <a:spLocks noChangeArrowheads="1"/>
            </p:cNvSpPr>
            <p:nvPr/>
          </p:nvSpPr>
          <p:spPr bwMode="auto">
            <a:xfrm>
              <a:off x="4512" y="1536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Oval 55"/>
            <p:cNvSpPr>
              <a:spLocks noChangeArrowheads="1"/>
            </p:cNvSpPr>
            <p:nvPr/>
          </p:nvSpPr>
          <p:spPr bwMode="auto">
            <a:xfrm>
              <a:off x="4800" y="1200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Oval 56"/>
            <p:cNvSpPr>
              <a:spLocks noChangeArrowheads="1"/>
            </p:cNvSpPr>
            <p:nvPr/>
          </p:nvSpPr>
          <p:spPr bwMode="auto">
            <a:xfrm>
              <a:off x="4512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Oval 57"/>
            <p:cNvSpPr>
              <a:spLocks noChangeArrowheads="1"/>
            </p:cNvSpPr>
            <p:nvPr/>
          </p:nvSpPr>
          <p:spPr bwMode="auto">
            <a:xfrm>
              <a:off x="4800" y="864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Oval 58"/>
            <p:cNvSpPr>
              <a:spLocks noChangeArrowheads="1"/>
            </p:cNvSpPr>
            <p:nvPr/>
          </p:nvSpPr>
          <p:spPr bwMode="auto">
            <a:xfrm>
              <a:off x="4800" y="528"/>
              <a:ext cx="240" cy="288"/>
            </a:xfrm>
            <a:prstGeom prst="ellipse">
              <a:avLst/>
            </a:prstGeom>
            <a:solidFill>
              <a:srgbClr val="AF49C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Oval 59"/>
            <p:cNvSpPr>
              <a:spLocks noChangeArrowheads="1"/>
            </p:cNvSpPr>
            <p:nvPr/>
          </p:nvSpPr>
          <p:spPr bwMode="auto">
            <a:xfrm>
              <a:off x="5088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60"/>
            <p:cNvSpPr>
              <a:spLocks noChangeArrowheads="1"/>
            </p:cNvSpPr>
            <p:nvPr/>
          </p:nvSpPr>
          <p:spPr bwMode="auto">
            <a:xfrm>
              <a:off x="4512" y="528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Oval 61"/>
            <p:cNvSpPr>
              <a:spLocks noChangeArrowheads="1"/>
            </p:cNvSpPr>
            <p:nvPr/>
          </p:nvSpPr>
          <p:spPr bwMode="auto">
            <a:xfrm>
              <a:off x="4512" y="19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Oval 62"/>
            <p:cNvSpPr>
              <a:spLocks noChangeArrowheads="1"/>
            </p:cNvSpPr>
            <p:nvPr/>
          </p:nvSpPr>
          <p:spPr bwMode="auto">
            <a:xfrm>
              <a:off x="5088" y="19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Oval 63"/>
            <p:cNvSpPr>
              <a:spLocks noChangeArrowheads="1"/>
            </p:cNvSpPr>
            <p:nvPr/>
          </p:nvSpPr>
          <p:spPr bwMode="auto">
            <a:xfrm>
              <a:off x="5088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Oval 64"/>
            <p:cNvSpPr>
              <a:spLocks noChangeArrowheads="1"/>
            </p:cNvSpPr>
            <p:nvPr/>
          </p:nvSpPr>
          <p:spPr bwMode="auto">
            <a:xfrm>
              <a:off x="4512" y="864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65"/>
            <p:cNvSpPr>
              <a:spLocks noChangeArrowheads="1"/>
            </p:cNvSpPr>
            <p:nvPr/>
          </p:nvSpPr>
          <p:spPr bwMode="auto">
            <a:xfrm>
              <a:off x="4800" y="192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Oval 66"/>
            <p:cNvSpPr>
              <a:spLocks noChangeArrowheads="1"/>
            </p:cNvSpPr>
            <p:nvPr/>
          </p:nvSpPr>
          <p:spPr bwMode="auto">
            <a:xfrm>
              <a:off x="5088" y="1200"/>
              <a:ext cx="240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8" name="WordArt 67"/>
          <p:cNvSpPr>
            <a:spLocks noChangeArrowheads="1" noChangeShapeType="1" noTextEdit="1"/>
          </p:cNvSpPr>
          <p:nvPr/>
        </p:nvSpPr>
        <p:spPr bwMode="auto">
          <a:xfrm>
            <a:off x="9906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8439" name="WordArt 68"/>
          <p:cNvSpPr>
            <a:spLocks noChangeArrowheads="1" noChangeShapeType="1" noTextEdit="1"/>
          </p:cNvSpPr>
          <p:nvPr/>
        </p:nvSpPr>
        <p:spPr bwMode="auto">
          <a:xfrm>
            <a:off x="28956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8440" name="WordArt 69"/>
          <p:cNvSpPr>
            <a:spLocks noChangeArrowheads="1" noChangeShapeType="1" noTextEdit="1"/>
          </p:cNvSpPr>
          <p:nvPr/>
        </p:nvSpPr>
        <p:spPr bwMode="auto">
          <a:xfrm>
            <a:off x="49530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8441" name="WordArt 70"/>
          <p:cNvSpPr>
            <a:spLocks noChangeArrowheads="1" noChangeShapeType="1" noTextEdit="1"/>
          </p:cNvSpPr>
          <p:nvPr/>
        </p:nvSpPr>
        <p:spPr bwMode="auto">
          <a:xfrm>
            <a:off x="7391400" y="38100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18442" name="Line 71"/>
          <p:cNvSpPr>
            <a:spLocks noChangeShapeType="1"/>
          </p:cNvSpPr>
          <p:nvPr/>
        </p:nvSpPr>
        <p:spPr bwMode="auto">
          <a:xfrm flipV="1">
            <a:off x="762000" y="36576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Text Box 76"/>
          <p:cNvSpPr txBox="1">
            <a:spLocks noChangeArrowheads="1"/>
          </p:cNvSpPr>
          <p:nvPr/>
        </p:nvSpPr>
        <p:spPr bwMode="auto">
          <a:xfrm>
            <a:off x="1143000" y="4648200"/>
            <a:ext cx="6858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How many green circles will be in Figure 6?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Can you draw figure 7 of this pattern?</a:t>
            </a:r>
          </a:p>
        </p:txBody>
      </p:sp>
      <p:sp>
        <p:nvSpPr>
          <p:cNvPr id="18444" name="Slide Number Placeholder 65"/>
          <p:cNvSpPr>
            <a:spLocks noGrp="1"/>
          </p:cNvSpPr>
          <p:nvPr>
            <p:ph type="sldNum" sz="quarter" idx="12"/>
          </p:nvPr>
        </p:nvSpPr>
        <p:spPr>
          <a:xfrm>
            <a:off x="6553200" y="6096000"/>
            <a:ext cx="2133600" cy="476250"/>
          </a:xfrm>
          <a:noFill/>
        </p:spPr>
        <p:txBody>
          <a:bodyPr/>
          <a:lstStyle/>
          <a:p>
            <a:fld id="{3BADE87E-D07A-4BD9-89D4-5FEDA10955DA}" type="slidenum">
              <a:rPr lang="en-US" sz="3600" smtClean="0"/>
              <a:pPr/>
              <a:t>15</a:t>
            </a:fld>
            <a:endParaRPr lang="en-US" sz="36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7"/>
          <p:cNvSpPr txBox="1">
            <a:spLocks noChangeArrowheads="1"/>
          </p:cNvSpPr>
          <p:nvPr/>
        </p:nvSpPr>
        <p:spPr bwMode="auto">
          <a:xfrm>
            <a:off x="533400" y="838200"/>
            <a:ext cx="5562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Tammy is riding her bike across Virginia to raise money for her favorite charity.  For every 10 miles she rides, $3 will be donated.  How much money will be donated when she travels 50 miles?  Create a chart to help you.   </a:t>
            </a:r>
          </a:p>
        </p:txBody>
      </p:sp>
      <p:graphicFrame>
        <p:nvGraphicFramePr>
          <p:cNvPr id="10280" name="Group 40"/>
          <p:cNvGraphicFramePr>
            <a:graphicFrameLocks noGrp="1"/>
          </p:cNvGraphicFramePr>
          <p:nvPr/>
        </p:nvGraphicFramePr>
        <p:xfrm>
          <a:off x="6477000" y="838200"/>
          <a:ext cx="2209800" cy="4693920"/>
        </p:xfrm>
        <a:graphic>
          <a:graphicData uri="http://schemas.openxmlformats.org/drawingml/2006/table">
            <a:tbl>
              <a:tblPr/>
              <a:tblGrid>
                <a:gridCol w="914400"/>
                <a:gridCol w="1295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Miles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Donated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8" name="Slide Number Placeholder 32"/>
          <p:cNvSpPr>
            <a:spLocks noGrp="1"/>
          </p:cNvSpPr>
          <p:nvPr>
            <p:ph type="sldNum" sz="quarter" idx="12"/>
          </p:nvPr>
        </p:nvSpPr>
        <p:spPr>
          <a:xfrm>
            <a:off x="152400" y="6172200"/>
            <a:ext cx="2133600" cy="476250"/>
          </a:xfrm>
          <a:noFill/>
        </p:spPr>
        <p:txBody>
          <a:bodyPr/>
          <a:lstStyle/>
          <a:p>
            <a:pPr algn="l"/>
            <a:fld id="{6B70C57A-971E-47D8-91DB-BCB9FB71F9FB}" type="slidenum">
              <a:rPr lang="en-US" sz="3600" smtClean="0"/>
              <a:pPr algn="l"/>
              <a:t>16</a:t>
            </a:fld>
            <a:endParaRPr lang="en-US" sz="3600" smtClean="0"/>
          </a:p>
        </p:txBody>
      </p:sp>
      <p:pic>
        <p:nvPicPr>
          <p:cNvPr id="19489" name="Picture 2" descr="\\fs-01-sbo\users\staff\1434\My Documents\My Pictures\Microsoft Clip Organizer\j039744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238" y="3276600"/>
            <a:ext cx="31019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7"/>
          <p:cNvSpPr txBox="1">
            <a:spLocks noChangeArrowheads="1"/>
          </p:cNvSpPr>
          <p:nvPr/>
        </p:nvSpPr>
        <p:spPr bwMode="auto">
          <a:xfrm>
            <a:off x="533400" y="838200"/>
            <a:ext cx="55626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Tammy is riding her bike across Virginia to raise money for her favorite charity.  For every 10 miles she rides, $3 will be donated.  How much money will be donated when she travels 50 miles?  Create a chart to help you.   </a:t>
            </a:r>
          </a:p>
        </p:txBody>
      </p:sp>
      <p:graphicFrame>
        <p:nvGraphicFramePr>
          <p:cNvPr id="10280" name="Group 40"/>
          <p:cNvGraphicFramePr>
            <a:graphicFrameLocks noGrp="1"/>
          </p:cNvGraphicFramePr>
          <p:nvPr/>
        </p:nvGraphicFramePr>
        <p:xfrm>
          <a:off x="6477000" y="838200"/>
          <a:ext cx="2209800" cy="4693920"/>
        </p:xfrm>
        <a:graphic>
          <a:graphicData uri="http://schemas.openxmlformats.org/drawingml/2006/table">
            <a:tbl>
              <a:tblPr/>
              <a:tblGrid>
                <a:gridCol w="914400"/>
                <a:gridCol w="1295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Miles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Donated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EEC6B4-ADB7-42A4-AC6E-43ED75144EB5}" type="slidenum">
              <a:rPr lang="en-US" sz="3600" smtClean="0"/>
              <a:pPr/>
              <a:t>17</a:t>
            </a:fld>
            <a:endParaRPr lang="en-US" sz="3600" smtClean="0"/>
          </a:p>
        </p:txBody>
      </p:sp>
      <p:pic>
        <p:nvPicPr>
          <p:cNvPr id="20513" name="Picture 2" descr="\\fs-01-sbo\users\staff\1434\My Documents\My Pictures\Microsoft Clip Organizer\j039744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238" y="3276600"/>
            <a:ext cx="31019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7"/>
          <p:cNvSpPr txBox="1">
            <a:spLocks noChangeArrowheads="1"/>
          </p:cNvSpPr>
          <p:nvPr/>
        </p:nvSpPr>
        <p:spPr bwMode="auto">
          <a:xfrm>
            <a:off x="457200" y="533400"/>
            <a:ext cx="82296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Every summer Ginny spends the summer with her grandparents.  For every week she spends with them, three of those days are spent camping with cousins. 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After 6 weeks with her grandparents, how many days has Ginny spent away from home?  And how many of those days did she spend camping?  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Make a chart to organize your work.  </a:t>
            </a:r>
          </a:p>
        </p:txBody>
      </p:sp>
      <p:pic>
        <p:nvPicPr>
          <p:cNvPr id="21507" name="Picture 33" descr="MCj023089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05200"/>
            <a:ext cx="33528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6096000"/>
            <a:ext cx="2133600" cy="476250"/>
          </a:xfrm>
          <a:noFill/>
        </p:spPr>
        <p:txBody>
          <a:bodyPr/>
          <a:lstStyle/>
          <a:p>
            <a:pPr algn="l"/>
            <a:fld id="{D30DB693-F9C7-4861-9CCC-C24B79FA4E05}" type="slidenum">
              <a:rPr lang="en-US" sz="3600" smtClean="0"/>
              <a:pPr algn="l"/>
              <a:t>18</a:t>
            </a:fld>
            <a:endParaRPr lang="en-US" sz="36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7"/>
          <p:cNvSpPr txBox="1">
            <a:spLocks noChangeArrowheads="1"/>
          </p:cNvSpPr>
          <p:nvPr/>
        </p:nvSpPr>
        <p:spPr bwMode="auto">
          <a:xfrm>
            <a:off x="457200" y="533400"/>
            <a:ext cx="7696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After 6 weeks with her grandparents, how many days has Ginny spent away from home?  And how many of those days did she spend camping?  Make a chart to organize your work.  </a:t>
            </a:r>
          </a:p>
        </p:txBody>
      </p:sp>
      <p:graphicFrame>
        <p:nvGraphicFramePr>
          <p:cNvPr id="47137" name="Group 33"/>
          <p:cNvGraphicFramePr>
            <a:graphicFrameLocks noGrp="1"/>
          </p:cNvGraphicFramePr>
          <p:nvPr/>
        </p:nvGraphicFramePr>
        <p:xfrm>
          <a:off x="4800600" y="1828800"/>
          <a:ext cx="3657600" cy="4752342"/>
        </p:xfrm>
        <a:graphic>
          <a:graphicData uri="http://schemas.openxmlformats.org/drawingml/2006/table">
            <a:tbl>
              <a:tblPr/>
              <a:tblGrid>
                <a:gridCol w="1070216"/>
                <a:gridCol w="1070216"/>
                <a:gridCol w="1517168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of Weeks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Days Away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 Days Camping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65" name="Picture 29" descr="MCj023089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87738"/>
            <a:ext cx="3048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6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304800" y="6172200"/>
            <a:ext cx="2133600" cy="476250"/>
          </a:xfrm>
          <a:noFill/>
        </p:spPr>
        <p:txBody>
          <a:bodyPr/>
          <a:lstStyle/>
          <a:p>
            <a:pPr algn="l"/>
            <a:fld id="{9933B152-42BB-4132-B26D-459EDA803402}" type="slidenum">
              <a:rPr lang="en-US" sz="3600" smtClean="0"/>
              <a:pPr algn="l"/>
              <a:t>19</a:t>
            </a:fld>
            <a:endParaRPr lang="en-US" sz="36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2"/>
          <p:cNvGrpSpPr>
            <a:grpSpLocks/>
          </p:cNvGrpSpPr>
          <p:nvPr/>
        </p:nvGrpSpPr>
        <p:grpSpPr bwMode="auto">
          <a:xfrm>
            <a:off x="1981200" y="1371600"/>
            <a:ext cx="609600" cy="838200"/>
            <a:chOff x="144" y="336"/>
            <a:chExt cx="960" cy="912"/>
          </a:xfrm>
        </p:grpSpPr>
        <p:sp>
          <p:nvSpPr>
            <p:cNvPr id="5165" name="AutoShape 7"/>
            <p:cNvSpPr>
              <a:spLocks noChangeArrowheads="1"/>
            </p:cNvSpPr>
            <p:nvPr/>
          </p:nvSpPr>
          <p:spPr bwMode="auto">
            <a:xfrm>
              <a:off x="672" y="768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AutoShape 9"/>
            <p:cNvSpPr>
              <a:spLocks noChangeArrowheads="1"/>
            </p:cNvSpPr>
            <p:nvPr/>
          </p:nvSpPr>
          <p:spPr bwMode="auto">
            <a:xfrm>
              <a:off x="144" y="81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AutoShape 10"/>
            <p:cNvSpPr>
              <a:spLocks noChangeArrowheads="1"/>
            </p:cNvSpPr>
            <p:nvPr/>
          </p:nvSpPr>
          <p:spPr bwMode="auto">
            <a:xfrm>
              <a:off x="528" y="33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3" name="Group 43"/>
          <p:cNvGrpSpPr>
            <a:grpSpLocks/>
          </p:cNvGrpSpPr>
          <p:nvPr/>
        </p:nvGrpSpPr>
        <p:grpSpPr bwMode="auto">
          <a:xfrm>
            <a:off x="3276600" y="990600"/>
            <a:ext cx="1066800" cy="1219200"/>
            <a:chOff x="1440" y="144"/>
            <a:chExt cx="1392" cy="1440"/>
          </a:xfrm>
        </p:grpSpPr>
        <p:sp>
          <p:nvSpPr>
            <p:cNvPr id="5159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0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1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2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3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4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4" name="Group 44"/>
          <p:cNvGrpSpPr>
            <a:grpSpLocks/>
          </p:cNvGrpSpPr>
          <p:nvPr/>
        </p:nvGrpSpPr>
        <p:grpSpPr bwMode="auto">
          <a:xfrm>
            <a:off x="5029200" y="609600"/>
            <a:ext cx="1447800" cy="1676400"/>
            <a:chOff x="3264" y="0"/>
            <a:chExt cx="1968" cy="1776"/>
          </a:xfrm>
        </p:grpSpPr>
        <p:sp>
          <p:nvSpPr>
            <p:cNvPr id="5149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5" name="Group 41"/>
          <p:cNvGrpSpPr>
            <a:grpSpLocks/>
          </p:cNvGrpSpPr>
          <p:nvPr/>
        </p:nvGrpSpPr>
        <p:grpSpPr bwMode="auto">
          <a:xfrm>
            <a:off x="6934200" y="381000"/>
            <a:ext cx="1600200" cy="1905000"/>
            <a:chOff x="144" y="1824"/>
            <a:chExt cx="2448" cy="2208"/>
          </a:xfrm>
        </p:grpSpPr>
        <p:sp>
          <p:nvSpPr>
            <p:cNvPr id="5134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6" name="WordArt 45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5127" name="WordArt 46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5128" name="WordArt 47"/>
          <p:cNvSpPr>
            <a:spLocks noChangeArrowheads="1" noChangeShapeType="1" noTextEdit="1"/>
          </p:cNvSpPr>
          <p:nvPr/>
        </p:nvSpPr>
        <p:spPr bwMode="auto">
          <a:xfrm>
            <a:off x="3429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5129" name="WordArt 48"/>
          <p:cNvSpPr>
            <a:spLocks noChangeArrowheads="1" noChangeShapeType="1" noTextEdit="1"/>
          </p:cNvSpPr>
          <p:nvPr/>
        </p:nvSpPr>
        <p:spPr bwMode="auto">
          <a:xfrm>
            <a:off x="5410200" y="25146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5130" name="Text Box 49"/>
          <p:cNvSpPr txBox="1">
            <a:spLocks noChangeArrowheads="1"/>
          </p:cNvSpPr>
          <p:nvPr/>
        </p:nvSpPr>
        <p:spPr bwMode="auto">
          <a:xfrm>
            <a:off x="685800" y="3733800"/>
            <a:ext cx="76200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How many </a:t>
            </a:r>
            <a:r>
              <a:rPr lang="en-US" sz="2800" u="sng" dirty="0">
                <a:latin typeface="Arial Black" pitchFamily="34" charset="0"/>
              </a:rPr>
              <a:t>total</a:t>
            </a:r>
            <a:r>
              <a:rPr lang="en-US" sz="2800" u="sng" dirty="0">
                <a:solidFill>
                  <a:srgbClr val="CC0066"/>
                </a:solidFill>
                <a:latin typeface="Arial Black" pitchFamily="34" charset="0"/>
              </a:rPr>
              <a:t> dots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will be in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</a:t>
            </a:r>
            <a:r>
              <a:rPr lang="en-US" sz="2800" u="sng" dirty="0">
                <a:solidFill>
                  <a:srgbClr val="CC0066"/>
                </a:solidFill>
                <a:latin typeface="Arial Black" pitchFamily="34" charset="0"/>
              </a:rPr>
              <a:t>Figure 7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if this pattern continues?</a:t>
            </a:r>
            <a:r>
              <a:rPr lang="en-US" sz="2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</p:txBody>
      </p:sp>
      <p:sp>
        <p:nvSpPr>
          <p:cNvPr id="5131" name="AutoShape 50"/>
          <p:cNvSpPr>
            <a:spLocks noChangeArrowheads="1"/>
          </p:cNvSpPr>
          <p:nvPr/>
        </p:nvSpPr>
        <p:spPr bwMode="auto">
          <a:xfrm>
            <a:off x="762000" y="1524000"/>
            <a:ext cx="304800" cy="457200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WordArt 51"/>
          <p:cNvSpPr>
            <a:spLocks noChangeArrowheads="1" noChangeShapeType="1" noTextEdit="1"/>
          </p:cNvSpPr>
          <p:nvPr/>
        </p:nvSpPr>
        <p:spPr bwMode="auto">
          <a:xfrm>
            <a:off x="76200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5133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17B986-2420-4D41-8ADC-DDB120B2F636}" type="slidenum">
              <a:rPr lang="en-US" sz="2800" smtClean="0"/>
              <a:pPr/>
              <a:t>2</a:t>
            </a:fld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2"/>
          <p:cNvGrpSpPr>
            <a:grpSpLocks/>
          </p:cNvGrpSpPr>
          <p:nvPr/>
        </p:nvGrpSpPr>
        <p:grpSpPr bwMode="auto">
          <a:xfrm>
            <a:off x="1981200" y="1371600"/>
            <a:ext cx="609600" cy="838200"/>
            <a:chOff x="144" y="336"/>
            <a:chExt cx="960" cy="912"/>
          </a:xfrm>
        </p:grpSpPr>
        <p:sp>
          <p:nvSpPr>
            <p:cNvPr id="6189" name="AutoShape 7"/>
            <p:cNvSpPr>
              <a:spLocks noChangeArrowheads="1"/>
            </p:cNvSpPr>
            <p:nvPr/>
          </p:nvSpPr>
          <p:spPr bwMode="auto">
            <a:xfrm>
              <a:off x="672" y="768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0" name="AutoShape 9"/>
            <p:cNvSpPr>
              <a:spLocks noChangeArrowheads="1"/>
            </p:cNvSpPr>
            <p:nvPr/>
          </p:nvSpPr>
          <p:spPr bwMode="auto">
            <a:xfrm>
              <a:off x="144" y="81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AutoShape 10"/>
            <p:cNvSpPr>
              <a:spLocks noChangeArrowheads="1"/>
            </p:cNvSpPr>
            <p:nvPr/>
          </p:nvSpPr>
          <p:spPr bwMode="auto">
            <a:xfrm>
              <a:off x="528" y="33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7" name="Group 43"/>
          <p:cNvGrpSpPr>
            <a:grpSpLocks/>
          </p:cNvGrpSpPr>
          <p:nvPr/>
        </p:nvGrpSpPr>
        <p:grpSpPr bwMode="auto">
          <a:xfrm>
            <a:off x="3276600" y="990600"/>
            <a:ext cx="1066800" cy="1219200"/>
            <a:chOff x="1440" y="144"/>
            <a:chExt cx="1392" cy="1440"/>
          </a:xfrm>
        </p:grpSpPr>
        <p:sp>
          <p:nvSpPr>
            <p:cNvPr id="6183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8" name="Group 44"/>
          <p:cNvGrpSpPr>
            <a:grpSpLocks/>
          </p:cNvGrpSpPr>
          <p:nvPr/>
        </p:nvGrpSpPr>
        <p:grpSpPr bwMode="auto">
          <a:xfrm>
            <a:off x="5029200" y="609600"/>
            <a:ext cx="1447800" cy="1676400"/>
            <a:chOff x="3264" y="0"/>
            <a:chExt cx="1968" cy="1776"/>
          </a:xfrm>
        </p:grpSpPr>
        <p:sp>
          <p:nvSpPr>
            <p:cNvPr id="6173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6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9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0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1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2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49" name="Group 41"/>
          <p:cNvGrpSpPr>
            <a:grpSpLocks/>
          </p:cNvGrpSpPr>
          <p:nvPr/>
        </p:nvGrpSpPr>
        <p:grpSpPr bwMode="auto">
          <a:xfrm>
            <a:off x="6934200" y="381000"/>
            <a:ext cx="1600200" cy="1905000"/>
            <a:chOff x="144" y="1824"/>
            <a:chExt cx="2448" cy="2208"/>
          </a:xfrm>
        </p:grpSpPr>
        <p:sp>
          <p:nvSpPr>
            <p:cNvPr id="6158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0" name="WordArt 45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6151" name="WordArt 46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6152" name="WordArt 47"/>
          <p:cNvSpPr>
            <a:spLocks noChangeArrowheads="1" noChangeShapeType="1" noTextEdit="1"/>
          </p:cNvSpPr>
          <p:nvPr/>
        </p:nvSpPr>
        <p:spPr bwMode="auto">
          <a:xfrm>
            <a:off x="3429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6153" name="WordArt 48"/>
          <p:cNvSpPr>
            <a:spLocks noChangeArrowheads="1" noChangeShapeType="1" noTextEdit="1"/>
          </p:cNvSpPr>
          <p:nvPr/>
        </p:nvSpPr>
        <p:spPr bwMode="auto">
          <a:xfrm>
            <a:off x="5410200" y="25146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6154" name="Text Box 49"/>
          <p:cNvSpPr txBox="1">
            <a:spLocks noChangeArrowheads="1"/>
          </p:cNvSpPr>
          <p:nvPr/>
        </p:nvSpPr>
        <p:spPr bwMode="auto">
          <a:xfrm>
            <a:off x="685800" y="3733800"/>
            <a:ext cx="76200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How many </a:t>
            </a:r>
            <a:r>
              <a:rPr lang="en-US" sz="2800" u="sng" dirty="0">
                <a:latin typeface="Arial Black" pitchFamily="34" charset="0"/>
              </a:rPr>
              <a:t>pink</a:t>
            </a:r>
            <a:r>
              <a:rPr lang="en-US" sz="2800" u="sng" dirty="0">
                <a:solidFill>
                  <a:srgbClr val="CC0066"/>
                </a:solidFill>
                <a:latin typeface="Arial Black" pitchFamily="34" charset="0"/>
              </a:rPr>
              <a:t> dots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will be in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</a:t>
            </a:r>
            <a:r>
              <a:rPr lang="en-US" sz="2800" u="sng" dirty="0">
                <a:solidFill>
                  <a:srgbClr val="CC0066"/>
                </a:solidFill>
                <a:latin typeface="Arial Black" pitchFamily="34" charset="0"/>
              </a:rPr>
              <a:t>Figure 7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if this pattern continues?</a:t>
            </a:r>
            <a:r>
              <a:rPr lang="en-US" sz="2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</p:txBody>
      </p:sp>
      <p:sp>
        <p:nvSpPr>
          <p:cNvPr id="6155" name="AutoShape 50"/>
          <p:cNvSpPr>
            <a:spLocks noChangeArrowheads="1"/>
          </p:cNvSpPr>
          <p:nvPr/>
        </p:nvSpPr>
        <p:spPr bwMode="auto">
          <a:xfrm>
            <a:off x="762000" y="1524000"/>
            <a:ext cx="304800" cy="457200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WordArt 51"/>
          <p:cNvSpPr>
            <a:spLocks noChangeArrowheads="1" noChangeShapeType="1" noTextEdit="1"/>
          </p:cNvSpPr>
          <p:nvPr/>
        </p:nvSpPr>
        <p:spPr bwMode="auto">
          <a:xfrm>
            <a:off x="76200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6157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BDFA35-EBFF-4CEA-9EBB-AA8B2D235943}" type="slidenum">
              <a:rPr lang="en-US" sz="3200" smtClean="0"/>
              <a:pPr/>
              <a:t>3</a:t>
            </a:fld>
            <a:endParaRPr lang="en-US" sz="3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2"/>
          <p:cNvGrpSpPr>
            <a:grpSpLocks/>
          </p:cNvGrpSpPr>
          <p:nvPr/>
        </p:nvGrpSpPr>
        <p:grpSpPr bwMode="auto">
          <a:xfrm>
            <a:off x="1981200" y="1371600"/>
            <a:ext cx="609600" cy="838200"/>
            <a:chOff x="144" y="336"/>
            <a:chExt cx="960" cy="912"/>
          </a:xfrm>
        </p:grpSpPr>
        <p:sp>
          <p:nvSpPr>
            <p:cNvPr id="7213" name="AutoShape 7"/>
            <p:cNvSpPr>
              <a:spLocks noChangeArrowheads="1"/>
            </p:cNvSpPr>
            <p:nvPr/>
          </p:nvSpPr>
          <p:spPr bwMode="auto">
            <a:xfrm>
              <a:off x="672" y="768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4" name="AutoShape 9"/>
            <p:cNvSpPr>
              <a:spLocks noChangeArrowheads="1"/>
            </p:cNvSpPr>
            <p:nvPr/>
          </p:nvSpPr>
          <p:spPr bwMode="auto">
            <a:xfrm>
              <a:off x="144" y="81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5" name="AutoShape 10"/>
            <p:cNvSpPr>
              <a:spLocks noChangeArrowheads="1"/>
            </p:cNvSpPr>
            <p:nvPr/>
          </p:nvSpPr>
          <p:spPr bwMode="auto">
            <a:xfrm>
              <a:off x="528" y="33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1" name="Group 43"/>
          <p:cNvGrpSpPr>
            <a:grpSpLocks/>
          </p:cNvGrpSpPr>
          <p:nvPr/>
        </p:nvGrpSpPr>
        <p:grpSpPr bwMode="auto">
          <a:xfrm>
            <a:off x="3276600" y="990600"/>
            <a:ext cx="1066800" cy="1219200"/>
            <a:chOff x="1440" y="144"/>
            <a:chExt cx="1392" cy="1440"/>
          </a:xfrm>
        </p:grpSpPr>
        <p:sp>
          <p:nvSpPr>
            <p:cNvPr id="7207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8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9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0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2" name="Group 44"/>
          <p:cNvGrpSpPr>
            <a:grpSpLocks/>
          </p:cNvGrpSpPr>
          <p:nvPr/>
        </p:nvGrpSpPr>
        <p:grpSpPr bwMode="auto">
          <a:xfrm>
            <a:off x="5029200" y="609600"/>
            <a:ext cx="1447800" cy="1676400"/>
            <a:chOff x="3264" y="0"/>
            <a:chExt cx="1968" cy="1776"/>
          </a:xfrm>
        </p:grpSpPr>
        <p:sp>
          <p:nvSpPr>
            <p:cNvPr id="7197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8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0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2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5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6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3" name="Group 41"/>
          <p:cNvGrpSpPr>
            <a:grpSpLocks/>
          </p:cNvGrpSpPr>
          <p:nvPr/>
        </p:nvGrpSpPr>
        <p:grpSpPr bwMode="auto">
          <a:xfrm>
            <a:off x="6934200" y="381000"/>
            <a:ext cx="1600200" cy="1905000"/>
            <a:chOff x="144" y="1824"/>
            <a:chExt cx="2448" cy="2208"/>
          </a:xfrm>
        </p:grpSpPr>
        <p:sp>
          <p:nvSpPr>
            <p:cNvPr id="7182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8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9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1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2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5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6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4" name="WordArt 45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7175" name="WordArt 46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7176" name="WordArt 47"/>
          <p:cNvSpPr>
            <a:spLocks noChangeArrowheads="1" noChangeShapeType="1" noTextEdit="1"/>
          </p:cNvSpPr>
          <p:nvPr/>
        </p:nvSpPr>
        <p:spPr bwMode="auto">
          <a:xfrm>
            <a:off x="3429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7177" name="WordArt 48"/>
          <p:cNvSpPr>
            <a:spLocks noChangeArrowheads="1" noChangeShapeType="1" noTextEdit="1"/>
          </p:cNvSpPr>
          <p:nvPr/>
        </p:nvSpPr>
        <p:spPr bwMode="auto">
          <a:xfrm>
            <a:off x="5410200" y="25146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7178" name="Text Box 49"/>
          <p:cNvSpPr txBox="1">
            <a:spLocks noChangeArrowheads="1"/>
          </p:cNvSpPr>
          <p:nvPr/>
        </p:nvSpPr>
        <p:spPr bwMode="auto">
          <a:xfrm>
            <a:off x="685800" y="3733800"/>
            <a:ext cx="762000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How many </a:t>
            </a:r>
            <a:r>
              <a:rPr lang="en-US" sz="2800" dirty="0">
                <a:solidFill>
                  <a:srgbClr val="006600"/>
                </a:solidFill>
                <a:latin typeface="Arial Black" pitchFamily="34" charset="0"/>
              </a:rPr>
              <a:t>green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dots will be in</a:t>
            </a:r>
          </a:p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</a:t>
            </a:r>
            <a:r>
              <a:rPr lang="en-US" sz="2800" u="sng" dirty="0">
                <a:solidFill>
                  <a:srgbClr val="CC0066"/>
                </a:solidFill>
                <a:latin typeface="Arial Black" pitchFamily="34" charset="0"/>
              </a:rPr>
              <a:t>Figure 7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 if this pattern continues?</a:t>
            </a:r>
            <a:r>
              <a:rPr lang="en-US" sz="2800" dirty="0">
                <a:latin typeface="Comic Sans MS" pitchFamily="66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</p:txBody>
      </p:sp>
      <p:sp>
        <p:nvSpPr>
          <p:cNvPr id="7179" name="AutoShape 50"/>
          <p:cNvSpPr>
            <a:spLocks noChangeArrowheads="1"/>
          </p:cNvSpPr>
          <p:nvPr/>
        </p:nvSpPr>
        <p:spPr bwMode="auto">
          <a:xfrm>
            <a:off x="762000" y="1524000"/>
            <a:ext cx="304800" cy="457200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WordArt 51"/>
          <p:cNvSpPr>
            <a:spLocks noChangeArrowheads="1" noChangeShapeType="1" noTextEdit="1"/>
          </p:cNvSpPr>
          <p:nvPr/>
        </p:nvSpPr>
        <p:spPr bwMode="auto">
          <a:xfrm>
            <a:off x="76200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7181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A82C84-EE10-4A5B-ABED-A42CF5F2603B}" type="slidenum">
              <a:rPr lang="en-US" sz="3600" smtClean="0"/>
              <a:pPr/>
              <a:t>4</a:t>
            </a:fld>
            <a:endParaRPr lang="en-US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42"/>
          <p:cNvGrpSpPr>
            <a:grpSpLocks/>
          </p:cNvGrpSpPr>
          <p:nvPr/>
        </p:nvGrpSpPr>
        <p:grpSpPr bwMode="auto">
          <a:xfrm>
            <a:off x="1981200" y="1371600"/>
            <a:ext cx="609600" cy="838200"/>
            <a:chOff x="144" y="336"/>
            <a:chExt cx="960" cy="912"/>
          </a:xfrm>
        </p:grpSpPr>
        <p:sp>
          <p:nvSpPr>
            <p:cNvPr id="8237" name="AutoShape 7"/>
            <p:cNvSpPr>
              <a:spLocks noChangeArrowheads="1"/>
            </p:cNvSpPr>
            <p:nvPr/>
          </p:nvSpPr>
          <p:spPr bwMode="auto">
            <a:xfrm>
              <a:off x="672" y="768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AutoShape 9"/>
            <p:cNvSpPr>
              <a:spLocks noChangeArrowheads="1"/>
            </p:cNvSpPr>
            <p:nvPr/>
          </p:nvSpPr>
          <p:spPr bwMode="auto">
            <a:xfrm>
              <a:off x="144" y="81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9" name="AutoShape 10"/>
            <p:cNvSpPr>
              <a:spLocks noChangeArrowheads="1"/>
            </p:cNvSpPr>
            <p:nvPr/>
          </p:nvSpPr>
          <p:spPr bwMode="auto">
            <a:xfrm>
              <a:off x="528" y="33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5" name="Group 43"/>
          <p:cNvGrpSpPr>
            <a:grpSpLocks/>
          </p:cNvGrpSpPr>
          <p:nvPr/>
        </p:nvGrpSpPr>
        <p:grpSpPr bwMode="auto">
          <a:xfrm>
            <a:off x="3276600" y="990600"/>
            <a:ext cx="1066800" cy="1219200"/>
            <a:chOff x="1440" y="144"/>
            <a:chExt cx="1392" cy="1440"/>
          </a:xfrm>
        </p:grpSpPr>
        <p:sp>
          <p:nvSpPr>
            <p:cNvPr id="8231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2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6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6" name="Group 44"/>
          <p:cNvGrpSpPr>
            <a:grpSpLocks/>
          </p:cNvGrpSpPr>
          <p:nvPr/>
        </p:nvGrpSpPr>
        <p:grpSpPr bwMode="auto">
          <a:xfrm>
            <a:off x="5029200" y="609600"/>
            <a:ext cx="1447800" cy="1676400"/>
            <a:chOff x="3264" y="0"/>
            <a:chExt cx="1968" cy="1776"/>
          </a:xfrm>
        </p:grpSpPr>
        <p:sp>
          <p:nvSpPr>
            <p:cNvPr id="8221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2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3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4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6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7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8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97" name="Group 41"/>
          <p:cNvGrpSpPr>
            <a:grpSpLocks/>
          </p:cNvGrpSpPr>
          <p:nvPr/>
        </p:nvGrpSpPr>
        <p:grpSpPr bwMode="auto">
          <a:xfrm>
            <a:off x="6934200" y="381000"/>
            <a:ext cx="1600200" cy="1905000"/>
            <a:chOff x="144" y="1824"/>
            <a:chExt cx="2448" cy="2208"/>
          </a:xfrm>
        </p:grpSpPr>
        <p:sp>
          <p:nvSpPr>
            <p:cNvPr id="8206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98" name="WordArt 45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8199" name="WordArt 46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8200" name="WordArt 47"/>
          <p:cNvSpPr>
            <a:spLocks noChangeArrowheads="1" noChangeShapeType="1" noTextEdit="1"/>
          </p:cNvSpPr>
          <p:nvPr/>
        </p:nvSpPr>
        <p:spPr bwMode="auto">
          <a:xfrm>
            <a:off x="3429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8201" name="WordArt 48"/>
          <p:cNvSpPr>
            <a:spLocks noChangeArrowheads="1" noChangeShapeType="1" noTextEdit="1"/>
          </p:cNvSpPr>
          <p:nvPr/>
        </p:nvSpPr>
        <p:spPr bwMode="auto">
          <a:xfrm>
            <a:off x="5410200" y="25146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8202" name="Text Box 49"/>
          <p:cNvSpPr txBox="1">
            <a:spLocks noChangeArrowheads="1"/>
          </p:cNvSpPr>
          <p:nvPr/>
        </p:nvSpPr>
        <p:spPr bwMode="auto">
          <a:xfrm>
            <a:off x="685800" y="3733800"/>
            <a:ext cx="7620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How many </a:t>
            </a:r>
            <a:r>
              <a:rPr lang="en-US" sz="2800" u="sng">
                <a:solidFill>
                  <a:srgbClr val="CC0066"/>
                </a:solidFill>
                <a:latin typeface="Arial Black" pitchFamily="34" charset="0"/>
              </a:rPr>
              <a:t>total dots</a:t>
            </a: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 will be in the </a:t>
            </a:r>
            <a:r>
              <a:rPr lang="en-US" sz="2800" u="sng">
                <a:solidFill>
                  <a:srgbClr val="CC0066"/>
                </a:solidFill>
                <a:latin typeface="Arial Black" pitchFamily="34" charset="0"/>
              </a:rPr>
              <a:t>bottom row</a:t>
            </a: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 of </a:t>
            </a:r>
            <a:r>
              <a:rPr lang="en-US" sz="2800">
                <a:latin typeface="Arial Black" pitchFamily="34" charset="0"/>
              </a:rPr>
              <a:t>Figure 8</a:t>
            </a: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 if this pattern continues?</a:t>
            </a:r>
            <a:endParaRPr lang="en-US" sz="280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</p:txBody>
      </p:sp>
      <p:sp>
        <p:nvSpPr>
          <p:cNvPr id="8203" name="AutoShape 50"/>
          <p:cNvSpPr>
            <a:spLocks noChangeArrowheads="1"/>
          </p:cNvSpPr>
          <p:nvPr/>
        </p:nvSpPr>
        <p:spPr bwMode="auto">
          <a:xfrm>
            <a:off x="762000" y="1524000"/>
            <a:ext cx="304800" cy="457200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WordArt 51"/>
          <p:cNvSpPr>
            <a:spLocks noChangeArrowheads="1" noChangeShapeType="1" noTextEdit="1"/>
          </p:cNvSpPr>
          <p:nvPr/>
        </p:nvSpPr>
        <p:spPr bwMode="auto">
          <a:xfrm>
            <a:off x="76200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8205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C8B9AE-4CA5-47FF-A6AE-1EC1FC231568}" type="slidenum">
              <a:rPr lang="en-US" sz="3600" smtClean="0"/>
              <a:pPr/>
              <a:t>5</a:t>
            </a:fld>
            <a:endParaRPr lang="en-US" sz="3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43"/>
          <p:cNvGrpSpPr>
            <a:grpSpLocks/>
          </p:cNvGrpSpPr>
          <p:nvPr/>
        </p:nvGrpSpPr>
        <p:grpSpPr bwMode="auto">
          <a:xfrm>
            <a:off x="457200" y="990600"/>
            <a:ext cx="1066800" cy="1219200"/>
            <a:chOff x="1440" y="144"/>
            <a:chExt cx="1392" cy="1440"/>
          </a:xfrm>
        </p:grpSpPr>
        <p:sp>
          <p:nvSpPr>
            <p:cNvPr id="9280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1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2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3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4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19" name="Group 44"/>
          <p:cNvGrpSpPr>
            <a:grpSpLocks/>
          </p:cNvGrpSpPr>
          <p:nvPr/>
        </p:nvGrpSpPr>
        <p:grpSpPr bwMode="auto">
          <a:xfrm>
            <a:off x="2209800" y="685800"/>
            <a:ext cx="1447800" cy="1676400"/>
            <a:chOff x="3264" y="0"/>
            <a:chExt cx="1968" cy="1776"/>
          </a:xfrm>
        </p:grpSpPr>
        <p:sp>
          <p:nvSpPr>
            <p:cNvPr id="9270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1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2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3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4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5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6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7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8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79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0" name="Group 41"/>
          <p:cNvGrpSpPr>
            <a:grpSpLocks/>
          </p:cNvGrpSpPr>
          <p:nvPr/>
        </p:nvGrpSpPr>
        <p:grpSpPr bwMode="auto">
          <a:xfrm>
            <a:off x="4343400" y="304800"/>
            <a:ext cx="1600200" cy="1905000"/>
            <a:chOff x="144" y="1824"/>
            <a:chExt cx="2448" cy="2208"/>
          </a:xfrm>
        </p:grpSpPr>
        <p:sp>
          <p:nvSpPr>
            <p:cNvPr id="9255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6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7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8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0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1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2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3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7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8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9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1" name="WordArt 45"/>
          <p:cNvSpPr>
            <a:spLocks noChangeArrowheads="1" noChangeShapeType="1" noTextEdit="1"/>
          </p:cNvSpPr>
          <p:nvPr/>
        </p:nvSpPr>
        <p:spPr bwMode="auto">
          <a:xfrm>
            <a:off x="533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9222" name="WordArt 46"/>
          <p:cNvSpPr>
            <a:spLocks noChangeArrowheads="1" noChangeShapeType="1" noTextEdit="1"/>
          </p:cNvSpPr>
          <p:nvPr/>
        </p:nvSpPr>
        <p:spPr bwMode="auto">
          <a:xfrm>
            <a:off x="25908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9223" name="WordArt 47"/>
          <p:cNvSpPr>
            <a:spLocks noChangeArrowheads="1" noChangeShapeType="1" noTextEdit="1"/>
          </p:cNvSpPr>
          <p:nvPr/>
        </p:nvSpPr>
        <p:spPr bwMode="auto">
          <a:xfrm>
            <a:off x="46482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9224" name="Text Box 49"/>
          <p:cNvSpPr txBox="1">
            <a:spLocks noChangeArrowheads="1"/>
          </p:cNvSpPr>
          <p:nvPr/>
        </p:nvSpPr>
        <p:spPr bwMode="auto">
          <a:xfrm>
            <a:off x="304800" y="3124200"/>
            <a:ext cx="57912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How many total dots will be in the bottom row of </a:t>
            </a:r>
            <a:r>
              <a:rPr lang="en-US" sz="2800" dirty="0">
                <a:latin typeface="CopprplGoth Bd BT" pitchFamily="34" charset="0"/>
              </a:rPr>
              <a:t>Figures</a:t>
            </a:r>
            <a:r>
              <a:rPr lang="en-US" sz="2800" dirty="0">
                <a:latin typeface="Arial Black" pitchFamily="34" charset="0"/>
              </a:rPr>
              <a:t> 9, 10, and 11</a:t>
            </a:r>
            <a:r>
              <a:rPr lang="en-US" sz="2800" dirty="0">
                <a:solidFill>
                  <a:srgbClr val="CC0066"/>
                </a:solidFill>
                <a:latin typeface="Arial Black" pitchFamily="34" charset="0"/>
              </a:rPr>
              <a:t>.  </a:t>
            </a:r>
            <a:endParaRPr lang="en-US" sz="2800" dirty="0" smtClean="0">
              <a:solidFill>
                <a:srgbClr val="CC0066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b="1" dirty="0" smtClean="0">
                <a:solidFill>
                  <a:srgbClr val="CC0066"/>
                </a:solidFill>
                <a:latin typeface="Arial Black" pitchFamily="34" charset="0"/>
              </a:rPr>
              <a:t>How </a:t>
            </a:r>
            <a:r>
              <a:rPr lang="en-US" sz="2000" b="1" dirty="0">
                <a:solidFill>
                  <a:srgbClr val="CC0066"/>
                </a:solidFill>
                <a:latin typeface="Arial Black" pitchFamily="34" charset="0"/>
              </a:rPr>
              <a:t>can you find the total number of dots in the </a:t>
            </a:r>
            <a:r>
              <a:rPr lang="en-US" sz="2000" b="1" u="sng" dirty="0">
                <a:latin typeface="Arial Black" pitchFamily="34" charset="0"/>
              </a:rPr>
              <a:t>bottom row </a:t>
            </a:r>
            <a:r>
              <a:rPr lang="en-US" sz="2000" b="1" dirty="0">
                <a:solidFill>
                  <a:srgbClr val="CC0066"/>
                </a:solidFill>
                <a:latin typeface="Arial Black" pitchFamily="34" charset="0"/>
              </a:rPr>
              <a:t>of </a:t>
            </a:r>
            <a:r>
              <a:rPr lang="en-US" sz="2000" b="1" u="sng" dirty="0">
                <a:latin typeface="CopprplGoth Bd BT" pitchFamily="34" charset="0"/>
              </a:rPr>
              <a:t>any figure</a:t>
            </a:r>
            <a:r>
              <a:rPr lang="en-US" sz="2000" b="1" dirty="0">
                <a:solidFill>
                  <a:srgbClr val="CC0066"/>
                </a:solidFill>
                <a:latin typeface="Arial Black" pitchFamily="34" charset="0"/>
              </a:rPr>
              <a:t> if this pattern continues?</a:t>
            </a:r>
            <a:endParaRPr lang="en-US" sz="2000" b="1" dirty="0"/>
          </a:p>
        </p:txBody>
      </p:sp>
      <p:graphicFrame>
        <p:nvGraphicFramePr>
          <p:cNvPr id="38995" name="Group 83"/>
          <p:cNvGraphicFramePr>
            <a:graphicFrameLocks noGrp="1"/>
          </p:cNvGraphicFramePr>
          <p:nvPr/>
        </p:nvGraphicFramePr>
        <p:xfrm>
          <a:off x="6400800" y="990600"/>
          <a:ext cx="2209800" cy="4937760"/>
        </p:xfrm>
        <a:graphic>
          <a:graphicData uri="http://schemas.openxmlformats.org/drawingml/2006/table">
            <a:tbl>
              <a:tblPr/>
              <a:tblGrid>
                <a:gridCol w="914400"/>
                <a:gridCol w="12954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Fig.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Dots in Bottom 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4" name="Slide Number Placeholder 6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EB358-7F31-4247-BB61-BC7AE635801D}" type="slidenum">
              <a:rPr lang="en-US" sz="3600" smtClean="0"/>
              <a:pPr/>
              <a:t>6</a:t>
            </a:fld>
            <a:endParaRPr lang="en-US" sz="3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43"/>
          <p:cNvGrpSpPr>
            <a:grpSpLocks/>
          </p:cNvGrpSpPr>
          <p:nvPr/>
        </p:nvGrpSpPr>
        <p:grpSpPr bwMode="auto">
          <a:xfrm>
            <a:off x="457200" y="990600"/>
            <a:ext cx="1066800" cy="1219200"/>
            <a:chOff x="1440" y="144"/>
            <a:chExt cx="1392" cy="1440"/>
          </a:xfrm>
        </p:grpSpPr>
        <p:sp>
          <p:nvSpPr>
            <p:cNvPr id="10307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8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1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3" name="Group 44"/>
          <p:cNvGrpSpPr>
            <a:grpSpLocks/>
          </p:cNvGrpSpPr>
          <p:nvPr/>
        </p:nvGrpSpPr>
        <p:grpSpPr bwMode="auto">
          <a:xfrm>
            <a:off x="2209800" y="685800"/>
            <a:ext cx="1447800" cy="1676400"/>
            <a:chOff x="3264" y="0"/>
            <a:chExt cx="1968" cy="1776"/>
          </a:xfrm>
        </p:grpSpPr>
        <p:sp>
          <p:nvSpPr>
            <p:cNvPr id="10297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9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5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4" name="Group 41"/>
          <p:cNvGrpSpPr>
            <a:grpSpLocks/>
          </p:cNvGrpSpPr>
          <p:nvPr/>
        </p:nvGrpSpPr>
        <p:grpSpPr bwMode="auto">
          <a:xfrm>
            <a:off x="4343400" y="304800"/>
            <a:ext cx="1600200" cy="1905000"/>
            <a:chOff x="144" y="1824"/>
            <a:chExt cx="2448" cy="2208"/>
          </a:xfrm>
        </p:grpSpPr>
        <p:sp>
          <p:nvSpPr>
            <p:cNvPr id="10282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5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6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7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8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9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0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1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2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3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5" name="WordArt 45"/>
          <p:cNvSpPr>
            <a:spLocks noChangeArrowheads="1" noChangeShapeType="1" noTextEdit="1"/>
          </p:cNvSpPr>
          <p:nvPr/>
        </p:nvSpPr>
        <p:spPr bwMode="auto">
          <a:xfrm>
            <a:off x="533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0246" name="WordArt 46"/>
          <p:cNvSpPr>
            <a:spLocks noChangeArrowheads="1" noChangeShapeType="1" noTextEdit="1"/>
          </p:cNvSpPr>
          <p:nvPr/>
        </p:nvSpPr>
        <p:spPr bwMode="auto">
          <a:xfrm>
            <a:off x="25908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0247" name="WordArt 47"/>
          <p:cNvSpPr>
            <a:spLocks noChangeArrowheads="1" noChangeShapeType="1" noTextEdit="1"/>
          </p:cNvSpPr>
          <p:nvPr/>
        </p:nvSpPr>
        <p:spPr bwMode="auto">
          <a:xfrm>
            <a:off x="46482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0248" name="Text Box 49"/>
          <p:cNvSpPr txBox="1">
            <a:spLocks noChangeArrowheads="1"/>
          </p:cNvSpPr>
          <p:nvPr/>
        </p:nvSpPr>
        <p:spPr bwMode="auto">
          <a:xfrm>
            <a:off x="304800" y="3124200"/>
            <a:ext cx="5791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How many total dots will be in the bottom row of </a:t>
            </a:r>
            <a:r>
              <a:rPr lang="en-US" sz="2800">
                <a:latin typeface="CopprplGoth Bd BT" pitchFamily="34" charset="0"/>
              </a:rPr>
              <a:t>Figures</a:t>
            </a:r>
            <a:r>
              <a:rPr lang="en-US" sz="2800">
                <a:latin typeface="Arial Black" pitchFamily="34" charset="0"/>
              </a:rPr>
              <a:t> 9, 10, and 11</a:t>
            </a: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.  How can you find the total number of dots in the bottom row of </a:t>
            </a:r>
            <a:r>
              <a:rPr lang="en-US" sz="2800" b="1" u="sng">
                <a:latin typeface="CopprplGoth Bd BT" pitchFamily="34" charset="0"/>
              </a:rPr>
              <a:t>any figure</a:t>
            </a: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 if this pattern continues?</a:t>
            </a:r>
            <a:endParaRPr lang="en-US"/>
          </a:p>
        </p:txBody>
      </p:sp>
      <p:graphicFrame>
        <p:nvGraphicFramePr>
          <p:cNvPr id="49235" name="Group 83"/>
          <p:cNvGraphicFramePr>
            <a:graphicFrameLocks noGrp="1"/>
          </p:cNvGraphicFramePr>
          <p:nvPr/>
        </p:nvGraphicFramePr>
        <p:xfrm>
          <a:off x="6172200" y="990600"/>
          <a:ext cx="2438400" cy="5151120"/>
        </p:xfrm>
        <a:graphic>
          <a:graphicData uri="http://schemas.openxmlformats.org/drawingml/2006/table">
            <a:tbl>
              <a:tblPr/>
              <a:tblGrid>
                <a:gridCol w="1009650"/>
                <a:gridCol w="142875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Fig. 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Dots in Bottom Row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+ 2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1" name="Slide Number Placeholder 7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014E85-A927-41A0-9784-63A51102D474}" type="slidenum">
              <a:rPr lang="en-US" sz="3600" smtClean="0"/>
              <a:pPr/>
              <a:t>7</a:t>
            </a:fld>
            <a:endParaRPr lang="en-US" sz="3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43"/>
          <p:cNvGrpSpPr>
            <a:grpSpLocks/>
          </p:cNvGrpSpPr>
          <p:nvPr/>
        </p:nvGrpSpPr>
        <p:grpSpPr bwMode="auto">
          <a:xfrm>
            <a:off x="457200" y="1371600"/>
            <a:ext cx="1066800" cy="1219200"/>
            <a:chOff x="1440" y="144"/>
            <a:chExt cx="1392" cy="1440"/>
          </a:xfrm>
        </p:grpSpPr>
        <p:sp>
          <p:nvSpPr>
            <p:cNvPr id="11299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0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3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7" name="Group 44"/>
          <p:cNvGrpSpPr>
            <a:grpSpLocks/>
          </p:cNvGrpSpPr>
          <p:nvPr/>
        </p:nvGrpSpPr>
        <p:grpSpPr bwMode="auto">
          <a:xfrm>
            <a:off x="2209800" y="1066800"/>
            <a:ext cx="1447800" cy="1676400"/>
            <a:chOff x="3264" y="0"/>
            <a:chExt cx="1968" cy="1776"/>
          </a:xfrm>
        </p:grpSpPr>
        <p:sp>
          <p:nvSpPr>
            <p:cNvPr id="11289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6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8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68" name="Group 41"/>
          <p:cNvGrpSpPr>
            <a:grpSpLocks/>
          </p:cNvGrpSpPr>
          <p:nvPr/>
        </p:nvGrpSpPr>
        <p:grpSpPr bwMode="auto">
          <a:xfrm>
            <a:off x="4343400" y="685800"/>
            <a:ext cx="1600200" cy="1905000"/>
            <a:chOff x="144" y="1824"/>
            <a:chExt cx="2448" cy="2208"/>
          </a:xfrm>
        </p:grpSpPr>
        <p:sp>
          <p:nvSpPr>
            <p:cNvPr id="11274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8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69" name="WordArt 45"/>
          <p:cNvSpPr>
            <a:spLocks noChangeArrowheads="1" noChangeShapeType="1" noTextEdit="1"/>
          </p:cNvSpPr>
          <p:nvPr/>
        </p:nvSpPr>
        <p:spPr bwMode="auto">
          <a:xfrm>
            <a:off x="533400" y="2743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1270" name="WordArt 46"/>
          <p:cNvSpPr>
            <a:spLocks noChangeArrowheads="1" noChangeShapeType="1" noTextEdit="1"/>
          </p:cNvSpPr>
          <p:nvPr/>
        </p:nvSpPr>
        <p:spPr bwMode="auto">
          <a:xfrm>
            <a:off x="2590800" y="2819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1271" name="WordArt 47"/>
          <p:cNvSpPr>
            <a:spLocks noChangeArrowheads="1" noChangeShapeType="1" noTextEdit="1"/>
          </p:cNvSpPr>
          <p:nvPr/>
        </p:nvSpPr>
        <p:spPr bwMode="auto">
          <a:xfrm>
            <a:off x="4648200" y="2743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1272" name="Text Box 49"/>
          <p:cNvSpPr txBox="1">
            <a:spLocks noChangeArrowheads="1"/>
          </p:cNvSpPr>
          <p:nvPr/>
        </p:nvSpPr>
        <p:spPr bwMode="auto">
          <a:xfrm>
            <a:off x="457200" y="3733800"/>
            <a:ext cx="6705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How can you easily find the number of pink dots in the bottom row of </a:t>
            </a:r>
            <a:r>
              <a:rPr lang="en-US" sz="2800" u="sng">
                <a:latin typeface="CopprplGoth Bd BT" pitchFamily="34" charset="0"/>
              </a:rPr>
              <a:t>any figure</a:t>
            </a:r>
            <a:r>
              <a:rPr lang="en-US" sz="2800">
                <a:solidFill>
                  <a:srgbClr val="CC0066"/>
                </a:solidFill>
                <a:latin typeface="Arial Black" pitchFamily="34" charset="0"/>
              </a:rPr>
              <a:t> if this pattern continues? </a:t>
            </a:r>
            <a:endParaRPr lang="en-US"/>
          </a:p>
        </p:txBody>
      </p:sp>
      <p:sp>
        <p:nvSpPr>
          <p:cNvPr id="11273" name="Slide Number Placeholder 3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D38B1B-FFE7-461E-A9CF-2C8D53E02BCE}" type="slidenum">
              <a:rPr lang="en-US" sz="3600" smtClean="0"/>
              <a:pPr/>
              <a:t>8</a:t>
            </a:fld>
            <a:endParaRPr lang="en-US" sz="36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2"/>
          <p:cNvGrpSpPr>
            <a:grpSpLocks/>
          </p:cNvGrpSpPr>
          <p:nvPr/>
        </p:nvGrpSpPr>
        <p:grpSpPr bwMode="auto">
          <a:xfrm>
            <a:off x="1981200" y="1371600"/>
            <a:ext cx="609600" cy="838200"/>
            <a:chOff x="144" y="336"/>
            <a:chExt cx="960" cy="912"/>
          </a:xfrm>
        </p:grpSpPr>
        <p:sp>
          <p:nvSpPr>
            <p:cNvPr id="12333" name="AutoShape 7"/>
            <p:cNvSpPr>
              <a:spLocks noChangeArrowheads="1"/>
            </p:cNvSpPr>
            <p:nvPr/>
          </p:nvSpPr>
          <p:spPr bwMode="auto">
            <a:xfrm>
              <a:off x="672" y="768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AutoShape 9"/>
            <p:cNvSpPr>
              <a:spLocks noChangeArrowheads="1"/>
            </p:cNvSpPr>
            <p:nvPr/>
          </p:nvSpPr>
          <p:spPr bwMode="auto">
            <a:xfrm>
              <a:off x="144" y="81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AutoShape 10"/>
            <p:cNvSpPr>
              <a:spLocks noChangeArrowheads="1"/>
            </p:cNvSpPr>
            <p:nvPr/>
          </p:nvSpPr>
          <p:spPr bwMode="auto">
            <a:xfrm>
              <a:off x="528" y="336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1" name="Group 43"/>
          <p:cNvGrpSpPr>
            <a:grpSpLocks/>
          </p:cNvGrpSpPr>
          <p:nvPr/>
        </p:nvGrpSpPr>
        <p:grpSpPr bwMode="auto">
          <a:xfrm>
            <a:off x="3276600" y="990600"/>
            <a:ext cx="1066800" cy="1219200"/>
            <a:chOff x="1440" y="144"/>
            <a:chExt cx="1392" cy="1440"/>
          </a:xfrm>
        </p:grpSpPr>
        <p:sp>
          <p:nvSpPr>
            <p:cNvPr id="12327" name="AutoShape 5"/>
            <p:cNvSpPr>
              <a:spLocks noChangeArrowheads="1"/>
            </p:cNvSpPr>
            <p:nvPr/>
          </p:nvSpPr>
          <p:spPr bwMode="auto">
            <a:xfrm>
              <a:off x="1920" y="11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AutoShape 6"/>
            <p:cNvSpPr>
              <a:spLocks noChangeArrowheads="1"/>
            </p:cNvSpPr>
            <p:nvPr/>
          </p:nvSpPr>
          <p:spPr bwMode="auto">
            <a:xfrm>
              <a:off x="1440" y="1152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AutoShape 8"/>
            <p:cNvSpPr>
              <a:spLocks noChangeArrowheads="1"/>
            </p:cNvSpPr>
            <p:nvPr/>
          </p:nvSpPr>
          <p:spPr bwMode="auto">
            <a:xfrm>
              <a:off x="2400" y="110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0" name="AutoShape 11"/>
            <p:cNvSpPr>
              <a:spLocks noChangeArrowheads="1"/>
            </p:cNvSpPr>
            <p:nvPr/>
          </p:nvSpPr>
          <p:spPr bwMode="auto">
            <a:xfrm>
              <a:off x="2160" y="57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AutoShape 12"/>
            <p:cNvSpPr>
              <a:spLocks noChangeArrowheads="1"/>
            </p:cNvSpPr>
            <p:nvPr/>
          </p:nvSpPr>
          <p:spPr bwMode="auto">
            <a:xfrm>
              <a:off x="1632" y="62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AutoShape 13"/>
            <p:cNvSpPr>
              <a:spLocks noChangeArrowheads="1"/>
            </p:cNvSpPr>
            <p:nvPr/>
          </p:nvSpPr>
          <p:spPr bwMode="auto">
            <a:xfrm>
              <a:off x="2016" y="1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2" name="Group 44"/>
          <p:cNvGrpSpPr>
            <a:grpSpLocks/>
          </p:cNvGrpSpPr>
          <p:nvPr/>
        </p:nvGrpSpPr>
        <p:grpSpPr bwMode="auto">
          <a:xfrm>
            <a:off x="5029200" y="609600"/>
            <a:ext cx="1447800" cy="1676400"/>
            <a:chOff x="3264" y="0"/>
            <a:chExt cx="1968" cy="1776"/>
          </a:xfrm>
        </p:grpSpPr>
        <p:sp>
          <p:nvSpPr>
            <p:cNvPr id="12317" name="AutoShape 15"/>
            <p:cNvSpPr>
              <a:spLocks noChangeArrowheads="1"/>
            </p:cNvSpPr>
            <p:nvPr/>
          </p:nvSpPr>
          <p:spPr bwMode="auto">
            <a:xfrm>
              <a:off x="3264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AutoShape 16"/>
            <p:cNvSpPr>
              <a:spLocks noChangeArrowheads="1"/>
            </p:cNvSpPr>
            <p:nvPr/>
          </p:nvSpPr>
          <p:spPr bwMode="auto">
            <a:xfrm>
              <a:off x="4800" y="134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AutoShape 17"/>
            <p:cNvSpPr>
              <a:spLocks noChangeArrowheads="1"/>
            </p:cNvSpPr>
            <p:nvPr/>
          </p:nvSpPr>
          <p:spPr bwMode="auto">
            <a:xfrm>
              <a:off x="4368" y="43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AutoShape 18"/>
            <p:cNvSpPr>
              <a:spLocks noChangeArrowheads="1"/>
            </p:cNvSpPr>
            <p:nvPr/>
          </p:nvSpPr>
          <p:spPr bwMode="auto">
            <a:xfrm>
              <a:off x="3840" y="48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AutoShape 19"/>
            <p:cNvSpPr>
              <a:spLocks noChangeArrowheads="1"/>
            </p:cNvSpPr>
            <p:nvPr/>
          </p:nvSpPr>
          <p:spPr bwMode="auto">
            <a:xfrm>
              <a:off x="4224" y="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AutoShape 20"/>
            <p:cNvSpPr>
              <a:spLocks noChangeArrowheads="1"/>
            </p:cNvSpPr>
            <p:nvPr/>
          </p:nvSpPr>
          <p:spPr bwMode="auto">
            <a:xfrm>
              <a:off x="4560" y="86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AutoShape 21"/>
            <p:cNvSpPr>
              <a:spLocks noChangeArrowheads="1"/>
            </p:cNvSpPr>
            <p:nvPr/>
          </p:nvSpPr>
          <p:spPr bwMode="auto">
            <a:xfrm>
              <a:off x="4080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AutoShape 22"/>
            <p:cNvSpPr>
              <a:spLocks noChangeArrowheads="1"/>
            </p:cNvSpPr>
            <p:nvPr/>
          </p:nvSpPr>
          <p:spPr bwMode="auto">
            <a:xfrm>
              <a:off x="3552" y="91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5" name="AutoShape 24"/>
            <p:cNvSpPr>
              <a:spLocks noChangeArrowheads="1"/>
            </p:cNvSpPr>
            <p:nvPr/>
          </p:nvSpPr>
          <p:spPr bwMode="auto">
            <a:xfrm>
              <a:off x="4272" y="129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AutoShape 25"/>
            <p:cNvSpPr>
              <a:spLocks noChangeArrowheads="1"/>
            </p:cNvSpPr>
            <p:nvPr/>
          </p:nvSpPr>
          <p:spPr bwMode="auto">
            <a:xfrm>
              <a:off x="3744" y="134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3" name="Group 41"/>
          <p:cNvGrpSpPr>
            <a:grpSpLocks/>
          </p:cNvGrpSpPr>
          <p:nvPr/>
        </p:nvGrpSpPr>
        <p:grpSpPr bwMode="auto">
          <a:xfrm>
            <a:off x="6934200" y="381000"/>
            <a:ext cx="1600200" cy="1905000"/>
            <a:chOff x="144" y="1824"/>
            <a:chExt cx="2448" cy="2208"/>
          </a:xfrm>
        </p:grpSpPr>
        <p:sp>
          <p:nvSpPr>
            <p:cNvPr id="12302" name="AutoShape 26"/>
            <p:cNvSpPr>
              <a:spLocks noChangeArrowheads="1"/>
            </p:cNvSpPr>
            <p:nvPr/>
          </p:nvSpPr>
          <p:spPr bwMode="auto">
            <a:xfrm>
              <a:off x="144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AutoShape 27"/>
            <p:cNvSpPr>
              <a:spLocks noChangeArrowheads="1"/>
            </p:cNvSpPr>
            <p:nvPr/>
          </p:nvSpPr>
          <p:spPr bwMode="auto">
            <a:xfrm>
              <a:off x="2160" y="3600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AutoShape 28"/>
            <p:cNvSpPr>
              <a:spLocks noChangeArrowheads="1"/>
            </p:cNvSpPr>
            <p:nvPr/>
          </p:nvSpPr>
          <p:spPr bwMode="auto">
            <a:xfrm>
              <a:off x="1584" y="225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AutoShape 29"/>
            <p:cNvSpPr>
              <a:spLocks noChangeArrowheads="1"/>
            </p:cNvSpPr>
            <p:nvPr/>
          </p:nvSpPr>
          <p:spPr bwMode="auto">
            <a:xfrm>
              <a:off x="1056" y="2304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AutoShape 30"/>
            <p:cNvSpPr>
              <a:spLocks noChangeArrowheads="1"/>
            </p:cNvSpPr>
            <p:nvPr/>
          </p:nvSpPr>
          <p:spPr bwMode="auto">
            <a:xfrm>
              <a:off x="1440" y="1824"/>
              <a:ext cx="432" cy="432"/>
            </a:xfrm>
            <a:prstGeom prst="irregularSeal2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AutoShape 31"/>
            <p:cNvSpPr>
              <a:spLocks noChangeArrowheads="1"/>
            </p:cNvSpPr>
            <p:nvPr/>
          </p:nvSpPr>
          <p:spPr bwMode="auto">
            <a:xfrm>
              <a:off x="1776" y="268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8" name="AutoShape 32"/>
            <p:cNvSpPr>
              <a:spLocks noChangeArrowheads="1"/>
            </p:cNvSpPr>
            <p:nvPr/>
          </p:nvSpPr>
          <p:spPr bwMode="auto">
            <a:xfrm>
              <a:off x="1296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AutoShape 33"/>
            <p:cNvSpPr>
              <a:spLocks noChangeArrowheads="1"/>
            </p:cNvSpPr>
            <p:nvPr/>
          </p:nvSpPr>
          <p:spPr bwMode="auto">
            <a:xfrm>
              <a:off x="768" y="2736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0" name="AutoShape 34"/>
            <p:cNvSpPr>
              <a:spLocks noChangeArrowheads="1"/>
            </p:cNvSpPr>
            <p:nvPr/>
          </p:nvSpPr>
          <p:spPr bwMode="auto">
            <a:xfrm>
              <a:off x="1488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AutoShape 35"/>
            <p:cNvSpPr>
              <a:spLocks noChangeArrowheads="1"/>
            </p:cNvSpPr>
            <p:nvPr/>
          </p:nvSpPr>
          <p:spPr bwMode="auto">
            <a:xfrm>
              <a:off x="960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AutoShape 36"/>
            <p:cNvSpPr>
              <a:spLocks noChangeArrowheads="1"/>
            </p:cNvSpPr>
            <p:nvPr/>
          </p:nvSpPr>
          <p:spPr bwMode="auto">
            <a:xfrm>
              <a:off x="1200" y="3552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AutoShape 37"/>
            <p:cNvSpPr>
              <a:spLocks noChangeArrowheads="1"/>
            </p:cNvSpPr>
            <p:nvPr/>
          </p:nvSpPr>
          <p:spPr bwMode="auto">
            <a:xfrm>
              <a:off x="432" y="312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AutoShape 38"/>
            <p:cNvSpPr>
              <a:spLocks noChangeArrowheads="1"/>
            </p:cNvSpPr>
            <p:nvPr/>
          </p:nvSpPr>
          <p:spPr bwMode="auto">
            <a:xfrm>
              <a:off x="1968" y="3168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AutoShape 39"/>
            <p:cNvSpPr>
              <a:spLocks noChangeArrowheads="1"/>
            </p:cNvSpPr>
            <p:nvPr/>
          </p:nvSpPr>
          <p:spPr bwMode="auto">
            <a:xfrm>
              <a:off x="624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AutoShape 40"/>
            <p:cNvSpPr>
              <a:spLocks noChangeArrowheads="1"/>
            </p:cNvSpPr>
            <p:nvPr/>
          </p:nvSpPr>
          <p:spPr bwMode="auto">
            <a:xfrm>
              <a:off x="1632" y="3600"/>
              <a:ext cx="432" cy="432"/>
            </a:xfrm>
            <a:prstGeom prst="irregularSeal2">
              <a:avLst/>
            </a:prstGeom>
            <a:solidFill>
              <a:srgbClr val="DB5B9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4" name="WordArt 45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1</a:t>
            </a:r>
          </a:p>
        </p:txBody>
      </p:sp>
      <p:sp>
        <p:nvSpPr>
          <p:cNvPr id="12295" name="WordArt 46"/>
          <p:cNvSpPr>
            <a:spLocks noChangeArrowheads="1" noChangeShapeType="1" noTextEdit="1"/>
          </p:cNvSpPr>
          <p:nvPr/>
        </p:nvSpPr>
        <p:spPr bwMode="auto">
          <a:xfrm>
            <a:off x="16764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2</a:t>
            </a:r>
          </a:p>
        </p:txBody>
      </p:sp>
      <p:sp>
        <p:nvSpPr>
          <p:cNvPr id="12296" name="WordArt 47"/>
          <p:cNvSpPr>
            <a:spLocks noChangeArrowheads="1" noChangeShapeType="1" noTextEdit="1"/>
          </p:cNvSpPr>
          <p:nvPr/>
        </p:nvSpPr>
        <p:spPr bwMode="auto">
          <a:xfrm>
            <a:off x="3429000" y="23622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3</a:t>
            </a:r>
          </a:p>
        </p:txBody>
      </p:sp>
      <p:sp>
        <p:nvSpPr>
          <p:cNvPr id="12297" name="WordArt 48"/>
          <p:cNvSpPr>
            <a:spLocks noChangeArrowheads="1" noChangeShapeType="1" noTextEdit="1"/>
          </p:cNvSpPr>
          <p:nvPr/>
        </p:nvSpPr>
        <p:spPr bwMode="auto">
          <a:xfrm>
            <a:off x="5410200" y="25146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4</a:t>
            </a:r>
          </a:p>
        </p:txBody>
      </p:sp>
      <p:sp>
        <p:nvSpPr>
          <p:cNvPr id="12298" name="Text Box 49"/>
          <p:cNvSpPr txBox="1">
            <a:spLocks noChangeArrowheads="1"/>
          </p:cNvSpPr>
          <p:nvPr/>
        </p:nvSpPr>
        <p:spPr bwMode="auto">
          <a:xfrm>
            <a:off x="457200" y="39624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Can you tell how the figure number relates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6600"/>
                </a:solidFill>
                <a:latin typeface="Comic Sans MS" pitchFamily="66" charset="0"/>
              </a:rPr>
              <a:t> to the number of rows in each pattern?  </a:t>
            </a:r>
          </a:p>
        </p:txBody>
      </p:sp>
      <p:sp>
        <p:nvSpPr>
          <p:cNvPr id="12299" name="AutoShape 50"/>
          <p:cNvSpPr>
            <a:spLocks noChangeArrowheads="1"/>
          </p:cNvSpPr>
          <p:nvPr/>
        </p:nvSpPr>
        <p:spPr bwMode="auto">
          <a:xfrm>
            <a:off x="762000" y="1524000"/>
            <a:ext cx="304800" cy="457200"/>
          </a:xfrm>
          <a:prstGeom prst="irregularSeal2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WordArt 51"/>
          <p:cNvSpPr>
            <a:spLocks noChangeArrowheads="1" noChangeShapeType="1" noTextEdit="1"/>
          </p:cNvSpPr>
          <p:nvPr/>
        </p:nvSpPr>
        <p:spPr bwMode="auto">
          <a:xfrm>
            <a:off x="7620000" y="2438400"/>
            <a:ext cx="9144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Figure 5</a:t>
            </a:r>
          </a:p>
        </p:txBody>
      </p:sp>
      <p:sp>
        <p:nvSpPr>
          <p:cNvPr id="12301" name="Slide Number Placeholder 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7007AA-0CAD-4332-A5A2-77D00ABB3DFB}" type="slidenum">
              <a:rPr lang="en-US" sz="3600" smtClean="0"/>
              <a:pPr/>
              <a:t>9</a:t>
            </a:fld>
            <a:endParaRPr lang="en-US" sz="3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863</Words>
  <Application>Microsoft Office PowerPoint</Application>
  <PresentationFormat>On-screen Show (4:3)</PresentationFormat>
  <Paragraphs>263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Arial</vt:lpstr>
      <vt:lpstr>Calibri</vt:lpstr>
      <vt:lpstr>Arial Black</vt:lpstr>
      <vt:lpstr>Comic Sans MS</vt:lpstr>
      <vt:lpstr>CopprplGoth Bd BT</vt:lpstr>
      <vt:lpstr>Arial Narrow</vt:lpstr>
      <vt:lpstr>Times New Roman</vt:lpstr>
      <vt:lpstr>Default Design</vt:lpstr>
      <vt:lpstr>1_Default Design</vt:lpstr>
      <vt:lpstr>2_Default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What comes next in this pattern?</vt:lpstr>
      <vt:lpstr>Multi-Step Patterns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Gwendolyn Best</dc:creator>
  <cp:lastModifiedBy>1434</cp:lastModifiedBy>
  <cp:revision>65</cp:revision>
  <dcterms:created xsi:type="dcterms:W3CDTF">2008-08-02T13:00:19Z</dcterms:created>
  <dcterms:modified xsi:type="dcterms:W3CDTF">2010-01-10T19:17:57Z</dcterms:modified>
</cp:coreProperties>
</file>