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6" r:id="rId5"/>
    <p:sldId id="267" r:id="rId6"/>
    <p:sldId id="271" r:id="rId7"/>
    <p:sldId id="293" r:id="rId8"/>
    <p:sldId id="273" r:id="rId9"/>
    <p:sldId id="274" r:id="rId10"/>
    <p:sldId id="275" r:id="rId11"/>
    <p:sldId id="286" r:id="rId12"/>
    <p:sldId id="287" r:id="rId13"/>
    <p:sldId id="288" r:id="rId14"/>
    <p:sldId id="289" r:id="rId15"/>
    <p:sldId id="290" r:id="rId16"/>
    <p:sldId id="291" r:id="rId17"/>
    <p:sldId id="292" r:id="rId18"/>
    <p:sldId id="261" r:id="rId19"/>
    <p:sldId id="284" r:id="rId20"/>
    <p:sldId id="283" r:id="rId21"/>
    <p:sldId id="28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FF7A"/>
    <a:srgbClr val="2DFF8C"/>
    <a:srgbClr val="00A44A"/>
    <a:srgbClr val="37E1E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8"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BF04B6-849F-4D01-99B9-D9C6E04D1224}" type="datetimeFigureOut">
              <a:rPr lang="en-US" smtClean="0"/>
              <a:pPr/>
              <a:t>11/9/2009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F3F91-BADD-4748-A34D-69FE4CF8395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BF04B6-849F-4D01-99B9-D9C6E04D1224}" type="datetimeFigureOut">
              <a:rPr lang="en-US" smtClean="0"/>
              <a:pPr/>
              <a:t>11/9/2009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F3F91-BADD-4748-A34D-69FE4CF839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BF04B6-849F-4D01-99B9-D9C6E04D1224}" type="datetimeFigureOut">
              <a:rPr lang="en-US" smtClean="0"/>
              <a:pPr/>
              <a:t>11/9/2009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F3F91-BADD-4748-A34D-69FE4CF839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BF04B6-849F-4D01-99B9-D9C6E04D1224}" type="datetimeFigureOut">
              <a:rPr lang="en-US" smtClean="0"/>
              <a:pPr/>
              <a:t>11/9/2009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F3F91-BADD-4748-A34D-69FE4CF839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BF04B6-849F-4D01-99B9-D9C6E04D1224}" type="datetimeFigureOut">
              <a:rPr lang="en-US" smtClean="0"/>
              <a:pPr/>
              <a:t>11/9/2009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F3F91-BADD-4748-A34D-69FE4CF8395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BF04B6-849F-4D01-99B9-D9C6E04D1224}" type="datetimeFigureOut">
              <a:rPr lang="en-US" smtClean="0"/>
              <a:pPr/>
              <a:t>11/9/2009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F3F91-BADD-4748-A34D-69FE4CF839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BF04B6-849F-4D01-99B9-D9C6E04D1224}" type="datetimeFigureOut">
              <a:rPr lang="en-US" smtClean="0"/>
              <a:pPr/>
              <a:t>11/9/2009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3F3F91-BADD-4748-A34D-69FE4CF839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BF04B6-849F-4D01-99B9-D9C6E04D1224}" type="datetimeFigureOut">
              <a:rPr lang="en-US" smtClean="0"/>
              <a:pPr/>
              <a:t>11/9/2009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3F3F91-BADD-4748-A34D-69FE4CF839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F04B6-849F-4D01-99B9-D9C6E04D1224}" type="datetimeFigureOut">
              <a:rPr lang="en-US" smtClean="0"/>
              <a:pPr/>
              <a:t>11/9/2009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3F3F91-BADD-4748-A34D-69FE4CF839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F04B6-849F-4D01-99B9-D9C6E04D1224}" type="datetimeFigureOut">
              <a:rPr lang="en-US" smtClean="0"/>
              <a:pPr/>
              <a:t>11/9/2009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F3F91-BADD-4748-A34D-69FE4CF839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F04B6-849F-4D01-99B9-D9C6E04D1224}" type="datetimeFigureOut">
              <a:rPr lang="en-US" smtClean="0"/>
              <a:pPr/>
              <a:t>11/9/2009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F3F91-BADD-4748-A34D-69FE4CF8395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F04B6-849F-4D01-99B9-D9C6E04D1224}" type="datetimeFigureOut">
              <a:rPr lang="en-US" smtClean="0"/>
              <a:pPr/>
              <a:t>11/9/2009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F3F91-BADD-4748-A34D-69FE4CF839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685800"/>
            <a:ext cx="4724400" cy="2381250"/>
          </a:xfrm>
          <a:solidFill>
            <a:srgbClr val="2DFF8C">
              <a:alpha val="77647"/>
            </a:srgbClr>
          </a:solidFill>
          <a:ln w="76200"/>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a:normAutofit/>
          </a:bodyPr>
          <a:lstStyle/>
          <a:p>
            <a:r>
              <a:rPr lang="en-US" b="1" dirty="0" smtClean="0">
                <a:solidFill>
                  <a:sysClr val="windowText" lastClr="000000"/>
                </a:solidFill>
                <a:latin typeface="Monotype Corsiva" pitchFamily="66" charset="0"/>
              </a:rPr>
              <a:t>Multiplication </a:t>
            </a:r>
            <a:br>
              <a:rPr lang="en-US" b="1" dirty="0" smtClean="0">
                <a:solidFill>
                  <a:sysClr val="windowText" lastClr="000000"/>
                </a:solidFill>
                <a:latin typeface="Monotype Corsiva" pitchFamily="66" charset="0"/>
              </a:rPr>
            </a:br>
            <a:r>
              <a:rPr lang="en-US" b="1" dirty="0" smtClean="0">
                <a:solidFill>
                  <a:sysClr val="windowText" lastClr="000000"/>
                </a:solidFill>
                <a:latin typeface="Monotype Corsiva" pitchFamily="66" charset="0"/>
              </a:rPr>
              <a:t>as</a:t>
            </a:r>
            <a:br>
              <a:rPr lang="en-US" b="1" dirty="0" smtClean="0">
                <a:solidFill>
                  <a:sysClr val="windowText" lastClr="000000"/>
                </a:solidFill>
                <a:latin typeface="Monotype Corsiva" pitchFamily="66" charset="0"/>
              </a:rPr>
            </a:br>
            <a:r>
              <a:rPr lang="en-US" b="1" dirty="0" smtClean="0">
                <a:solidFill>
                  <a:sysClr val="windowText" lastClr="000000"/>
                </a:solidFill>
                <a:latin typeface="Monotype Corsiva" pitchFamily="66" charset="0"/>
              </a:rPr>
              <a:t>Repeated Addition</a:t>
            </a:r>
            <a:endParaRPr lang="en-US" b="1" dirty="0">
              <a:solidFill>
                <a:sysClr val="windowText" lastClr="000000"/>
              </a:solidFill>
              <a:latin typeface="Monotype Corsiva" pitchFamily="66" charset="0"/>
            </a:endParaRPr>
          </a:p>
        </p:txBody>
      </p:sp>
      <p:grpSp>
        <p:nvGrpSpPr>
          <p:cNvPr id="11" name="Group 10"/>
          <p:cNvGrpSpPr/>
          <p:nvPr/>
        </p:nvGrpSpPr>
        <p:grpSpPr>
          <a:xfrm>
            <a:off x="498154" y="245735"/>
            <a:ext cx="1730972" cy="2591260"/>
            <a:chOff x="514672" y="15964"/>
            <a:chExt cx="1892703" cy="2830407"/>
          </a:xfrm>
        </p:grpSpPr>
        <p:pic>
          <p:nvPicPr>
            <p:cNvPr id="1026" name="Picture 2" descr="C:\Documents and Settings\1434\Local Settings\Temporary Internet Files\Content.IE5\GDI7W9Q7\MCj04338840000[1].png"/>
            <p:cNvPicPr>
              <a:picLocks noChangeAspect="1" noChangeArrowheads="1"/>
            </p:cNvPicPr>
            <p:nvPr/>
          </p:nvPicPr>
          <p:blipFill>
            <a:blip r:embed="rId2" cstate="print"/>
            <a:srcRect/>
            <a:stretch>
              <a:fillRect/>
            </a:stretch>
          </p:blipFill>
          <p:spPr bwMode="auto">
            <a:xfrm rot="1306994">
              <a:off x="578803" y="502604"/>
              <a:ext cx="1828572" cy="1828572"/>
            </a:xfrm>
            <a:prstGeom prst="rect">
              <a:avLst/>
            </a:prstGeom>
            <a:noFill/>
          </p:spPr>
        </p:pic>
        <p:sp>
          <p:nvSpPr>
            <p:cNvPr id="7" name="Rectangle 6"/>
            <p:cNvSpPr/>
            <p:nvPr/>
          </p:nvSpPr>
          <p:spPr>
            <a:xfrm rot="17470237">
              <a:off x="-5165" y="784383"/>
              <a:ext cx="1611780" cy="57210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cap="none" spc="50" dirty="0" smtClean="0">
                  <a:ln w="11430">
                    <a:noFill/>
                  </a:ln>
                  <a:solidFill>
                    <a:schemeClr val="accent1">
                      <a:lumMod val="75000"/>
                    </a:schemeClr>
                  </a:solidFill>
                  <a:effectLst>
                    <a:outerShdw blurRad="76200" dist="50800" dir="5400000" algn="tl" rotWithShape="0">
                      <a:srgbClr val="000000">
                        <a:alpha val="65000"/>
                      </a:srgbClr>
                    </a:outerShdw>
                  </a:effectLst>
                  <a:latin typeface="+mj-lt"/>
                </a:rPr>
                <a:t>multiply</a:t>
              </a:r>
              <a:endParaRPr lang="en-US" sz="2800" b="1" cap="none" spc="50" dirty="0">
                <a:ln w="11430">
                  <a:noFill/>
                </a:ln>
                <a:solidFill>
                  <a:schemeClr val="accent1">
                    <a:lumMod val="75000"/>
                  </a:schemeClr>
                </a:solidFill>
                <a:effectLst>
                  <a:outerShdw blurRad="76200" dist="50800" dir="5400000" algn="tl" rotWithShape="0">
                    <a:srgbClr val="000000">
                      <a:alpha val="65000"/>
                    </a:srgbClr>
                  </a:outerShdw>
                </a:effectLst>
                <a:latin typeface="+mj-lt"/>
              </a:endParaRPr>
            </a:p>
          </p:txBody>
        </p:sp>
        <p:sp>
          <p:nvSpPr>
            <p:cNvPr id="8" name="Rectangle 7"/>
            <p:cNvSpPr/>
            <p:nvPr/>
          </p:nvSpPr>
          <p:spPr>
            <a:xfrm rot="1296860">
              <a:off x="1589031" y="15964"/>
              <a:ext cx="815393" cy="1008544"/>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solidFill>
                    <a:srgbClr val="00B050"/>
                  </a:solidFill>
                  <a:effectLst>
                    <a:outerShdw blurRad="76200" dist="50800" dir="5400000" algn="tl" rotWithShape="0">
                      <a:srgbClr val="000000">
                        <a:alpha val="65000"/>
                      </a:srgbClr>
                    </a:outerShdw>
                  </a:effectLst>
                  <a:latin typeface="Freestyle Script" pitchFamily="66" charset="0"/>
                </a:rPr>
                <a:t>add</a:t>
              </a:r>
              <a:endParaRPr lang="en-US" sz="5400" b="1" cap="none" spc="50" dirty="0">
                <a:ln w="11430"/>
                <a:solidFill>
                  <a:srgbClr val="00B050"/>
                </a:solidFill>
                <a:effectLst>
                  <a:outerShdw blurRad="76200" dist="50800" dir="5400000" algn="tl" rotWithShape="0">
                    <a:srgbClr val="000000">
                      <a:alpha val="65000"/>
                    </a:srgbClr>
                  </a:outerShdw>
                </a:effectLst>
                <a:latin typeface="Freestyle Script" pitchFamily="66" charset="0"/>
              </a:endParaRPr>
            </a:p>
          </p:txBody>
        </p:sp>
        <p:sp>
          <p:nvSpPr>
            <p:cNvPr id="9" name="Rectangle 8"/>
            <p:cNvSpPr/>
            <p:nvPr/>
          </p:nvSpPr>
          <p:spPr>
            <a:xfrm rot="17704554">
              <a:off x="1122960" y="1549353"/>
              <a:ext cx="1930893" cy="50480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solidFill>
                    <a:schemeClr val="accent1">
                      <a:lumMod val="75000"/>
                    </a:schemeClr>
                  </a:solidFill>
                  <a:effectLst>
                    <a:outerShdw blurRad="76200" dist="50800" dir="5400000" algn="tl" rotWithShape="0">
                      <a:srgbClr val="000000">
                        <a:alpha val="65000"/>
                      </a:srgbClr>
                    </a:outerShdw>
                  </a:effectLst>
                  <a:latin typeface="Comic Sans MS" pitchFamily="66" charset="0"/>
                </a:rPr>
                <a:t>product</a:t>
              </a:r>
              <a:endParaRPr lang="en-US" sz="2400" b="1" cap="none" spc="50" dirty="0">
                <a:ln w="11430"/>
                <a:solidFill>
                  <a:schemeClr val="accent1">
                    <a:lumMod val="75000"/>
                  </a:schemeClr>
                </a:solidFill>
                <a:effectLst>
                  <a:outerShdw blurRad="76200" dist="50800" dir="5400000" algn="tl" rotWithShape="0">
                    <a:srgbClr val="000000">
                      <a:alpha val="65000"/>
                    </a:srgbClr>
                  </a:outerShdw>
                </a:effectLst>
                <a:latin typeface="Comic Sans MS" pitchFamily="66" charset="0"/>
              </a:endParaRPr>
            </a:p>
          </p:txBody>
        </p:sp>
        <p:sp>
          <p:nvSpPr>
            <p:cNvPr id="10" name="Rectangle 9"/>
            <p:cNvSpPr/>
            <p:nvPr/>
          </p:nvSpPr>
          <p:spPr>
            <a:xfrm rot="1307773">
              <a:off x="616471" y="1837827"/>
              <a:ext cx="1143000" cy="1008544"/>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solidFill>
                    <a:srgbClr val="00B050"/>
                  </a:solidFill>
                  <a:effectLst>
                    <a:outerShdw blurRad="76200" dist="50800" dir="5400000" algn="tl" rotWithShape="0">
                      <a:srgbClr val="000000">
                        <a:alpha val="65000"/>
                      </a:srgbClr>
                    </a:outerShdw>
                  </a:effectLst>
                  <a:latin typeface="Freestyle Script" pitchFamily="66" charset="0"/>
                </a:rPr>
                <a:t>sum</a:t>
              </a:r>
              <a:endParaRPr lang="en-US" sz="5400" b="1" cap="none" spc="50" dirty="0">
                <a:ln w="11430"/>
                <a:solidFill>
                  <a:srgbClr val="00B050"/>
                </a:solidFill>
                <a:effectLst>
                  <a:outerShdw blurRad="76200" dist="50800" dir="5400000" algn="tl" rotWithShape="0">
                    <a:srgbClr val="000000">
                      <a:alpha val="65000"/>
                    </a:srgbClr>
                  </a:outerShdw>
                </a:effectLst>
                <a:latin typeface="Freestyle Script" pitchFamily="66" charset="0"/>
              </a:endParaRPr>
            </a:p>
          </p:txBody>
        </p:sp>
      </p:grpSp>
      <p:grpSp>
        <p:nvGrpSpPr>
          <p:cNvPr id="17" name="Group 16"/>
          <p:cNvGrpSpPr/>
          <p:nvPr/>
        </p:nvGrpSpPr>
        <p:grpSpPr>
          <a:xfrm>
            <a:off x="5638800" y="3733800"/>
            <a:ext cx="2971800" cy="2381250"/>
            <a:chOff x="5638800" y="3733800"/>
            <a:chExt cx="2971800" cy="2381250"/>
          </a:xfrm>
        </p:grpSpPr>
        <p:sp>
          <p:nvSpPr>
            <p:cNvPr id="13" name="Title 1"/>
            <p:cNvSpPr txBox="1">
              <a:spLocks/>
            </p:cNvSpPr>
            <p:nvPr/>
          </p:nvSpPr>
          <p:spPr>
            <a:xfrm>
              <a:off x="5638800" y="3733800"/>
              <a:ext cx="2971800" cy="2381250"/>
            </a:xfrm>
            <a:prstGeom prst="rect">
              <a:avLst/>
            </a:prstGeom>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tx2">
                      <a:lumMod val="75000"/>
                    </a:schemeClr>
                  </a:solidFill>
                  <a:latin typeface="+mj-lt"/>
                  <a:ea typeface="+mj-ea"/>
                  <a:cs typeface="+mj-cs"/>
                </a:rPr>
                <a:t>Addition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2">
                      <a:lumMod val="75000"/>
                    </a:schemeClr>
                  </a:solidFill>
                  <a:effectLst/>
                  <a:uLnTx/>
                  <a:uFillTx/>
                  <a:latin typeface="+mj-lt"/>
                  <a:ea typeface="+mj-ea"/>
                  <a:cs typeface="+mj-cs"/>
                </a:rPr>
                <a:t>Addition</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tx2">
                      <a:lumMod val="75000"/>
                    </a:schemeClr>
                  </a:solidFill>
                  <a:latin typeface="+mj-lt"/>
                  <a:ea typeface="+mj-ea"/>
                  <a:cs typeface="+mj-cs"/>
                </a:rPr>
                <a:t>Addition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2">
                      <a:lumMod val="75000"/>
                    </a:schemeClr>
                  </a:solidFill>
                  <a:effectLst/>
                  <a:uLnTx/>
                  <a:uFillTx/>
                  <a:latin typeface="+mj-lt"/>
                  <a:ea typeface="+mj-ea"/>
                  <a:cs typeface="+mj-cs"/>
                </a:rPr>
                <a:t>Addition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cxnSp>
          <p:nvCxnSpPr>
            <p:cNvPr id="15" name="Straight Connector 14"/>
            <p:cNvCxnSpPr/>
            <p:nvPr/>
          </p:nvCxnSpPr>
          <p:spPr>
            <a:xfrm>
              <a:off x="5867400" y="5638800"/>
              <a:ext cx="2362200" cy="1588"/>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791200" y="4876800"/>
              <a:ext cx="838200" cy="923330"/>
            </a:xfrm>
            <a:prstGeom prst="rect">
              <a:avLst/>
            </a:prstGeom>
            <a:noFill/>
          </p:spPr>
          <p:txBody>
            <a:bodyPr wrap="square" rtlCol="0">
              <a:spAutoFit/>
            </a:bodyPr>
            <a:lstStyle/>
            <a:p>
              <a:r>
                <a:rPr lang="en-US" sz="5400" dirty="0" smtClean="0"/>
                <a:t>+</a:t>
              </a:r>
              <a:endParaRPr lang="en-US" sz="5400" dirty="0"/>
            </a:p>
          </p:txBody>
        </p:sp>
      </p:grpSp>
      <p:sp>
        <p:nvSpPr>
          <p:cNvPr id="18" name="Rectangle 17"/>
          <p:cNvSpPr/>
          <p:nvPr/>
        </p:nvSpPr>
        <p:spPr>
          <a:xfrm>
            <a:off x="5334000" y="5715000"/>
            <a:ext cx="2856872"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solidFill>
                  <a:srgbClr val="C00000"/>
                </a:solidFill>
                <a:effectLst>
                  <a:outerShdw blurRad="50800" dist="39000" dir="5460000" algn="tl">
                    <a:srgbClr val="000000">
                      <a:alpha val="38000"/>
                    </a:srgbClr>
                  </a:outerShdw>
                </a:effectLst>
                <a:latin typeface="Monotype Corsiva" pitchFamily="66" charset="0"/>
              </a:rPr>
              <a:t>Multiplication</a:t>
            </a:r>
            <a:endParaRPr lang="en-US" sz="4000" b="1" cap="none" spc="0" dirty="0">
              <a:ln w="11430"/>
              <a:solidFill>
                <a:srgbClr val="C00000"/>
              </a:solidFill>
              <a:effectLst>
                <a:outerShdw blurRad="50800" dist="39000" dir="5460000" algn="tl">
                  <a:srgbClr val="000000">
                    <a:alpha val="38000"/>
                  </a:srgbClr>
                </a:outerShdw>
              </a:effectLst>
              <a:latin typeface="Monotype Corsiva" pitchFamily="66" charset="0"/>
            </a:endParaRPr>
          </a:p>
        </p:txBody>
      </p:sp>
      <p:sp>
        <p:nvSpPr>
          <p:cNvPr id="14" name="5-Point Star 13"/>
          <p:cNvSpPr/>
          <p:nvPr/>
        </p:nvSpPr>
        <p:spPr>
          <a:xfrm>
            <a:off x="381000" y="58674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p:cNvSpPr/>
          <p:nvPr/>
        </p:nvSpPr>
        <p:spPr>
          <a:xfrm>
            <a:off x="304800" y="53340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5-Point Star 19"/>
          <p:cNvSpPr/>
          <p:nvPr/>
        </p:nvSpPr>
        <p:spPr>
          <a:xfrm>
            <a:off x="304800" y="48006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5-Point Star 20"/>
          <p:cNvSpPr/>
          <p:nvPr/>
        </p:nvSpPr>
        <p:spPr>
          <a:xfrm>
            <a:off x="304800" y="42672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p:cNvSpPr/>
          <p:nvPr/>
        </p:nvSpPr>
        <p:spPr>
          <a:xfrm>
            <a:off x="1066800" y="58674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5-Point Star 22"/>
          <p:cNvSpPr/>
          <p:nvPr/>
        </p:nvSpPr>
        <p:spPr>
          <a:xfrm>
            <a:off x="990600" y="53340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5-Point Star 23"/>
          <p:cNvSpPr/>
          <p:nvPr/>
        </p:nvSpPr>
        <p:spPr>
          <a:xfrm>
            <a:off x="990600" y="48006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5-Point Star 24"/>
          <p:cNvSpPr/>
          <p:nvPr/>
        </p:nvSpPr>
        <p:spPr>
          <a:xfrm>
            <a:off x="990600" y="42672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5-Point Star 25"/>
          <p:cNvSpPr/>
          <p:nvPr/>
        </p:nvSpPr>
        <p:spPr>
          <a:xfrm>
            <a:off x="1676400" y="42672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5-Point Star 26"/>
          <p:cNvSpPr/>
          <p:nvPr/>
        </p:nvSpPr>
        <p:spPr>
          <a:xfrm>
            <a:off x="1752600" y="53340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5-Point Star 28"/>
          <p:cNvSpPr/>
          <p:nvPr/>
        </p:nvSpPr>
        <p:spPr>
          <a:xfrm>
            <a:off x="1752600" y="48006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5-Point Star 29"/>
          <p:cNvSpPr/>
          <p:nvPr/>
        </p:nvSpPr>
        <p:spPr>
          <a:xfrm>
            <a:off x="1752600" y="58674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04800" y="3429000"/>
            <a:ext cx="1828800" cy="769441"/>
          </a:xfrm>
          <a:prstGeom prst="rect">
            <a:avLst/>
          </a:prstGeom>
          <a:noFill/>
        </p:spPr>
        <p:txBody>
          <a:bodyPr wrap="square" lIns="91440" tIns="45720" rIns="91440" bIns="45720">
            <a:spAutoFit/>
          </a:bodyPr>
          <a:lstStyle/>
          <a:p>
            <a:pPr algn="ctr"/>
            <a:r>
              <a:rPr lang="en-US" sz="4400" b="1" cap="none" spc="0" dirty="0" smtClean="0">
                <a:ln w="18000">
                  <a:noFill/>
                  <a:prstDash val="solid"/>
                  <a:miter lim="800000"/>
                </a:ln>
                <a:effectLst>
                  <a:outerShdw blurRad="25500" dist="23000" dir="7020000" algn="tl">
                    <a:srgbClr val="000000">
                      <a:alpha val="50000"/>
                    </a:srgbClr>
                  </a:outerShdw>
                </a:effectLst>
                <a:latin typeface="Constantia" pitchFamily="18" charset="0"/>
                <a:ea typeface="Arial Unicode MS" pitchFamily="34" charset="-128"/>
                <a:cs typeface="Arial Unicode MS" pitchFamily="34" charset="-128"/>
              </a:rPr>
              <a:t>array</a:t>
            </a:r>
            <a:endParaRPr lang="en-US" sz="4400" b="1" cap="none" spc="0" dirty="0">
              <a:ln w="18000">
                <a:noFill/>
                <a:prstDash val="solid"/>
                <a:miter lim="800000"/>
              </a:ln>
              <a:effectLst>
                <a:outerShdw blurRad="25500" dist="23000" dir="7020000" algn="tl">
                  <a:srgbClr val="000000">
                    <a:alpha val="50000"/>
                  </a:srgbClr>
                </a:outerShdw>
              </a:effectLst>
              <a:latin typeface="Constantia"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098" name="Text Box 6"/>
          <p:cNvSpPr txBox="1">
            <a:spLocks noChangeArrowheads="1"/>
          </p:cNvSpPr>
          <p:nvPr/>
        </p:nvSpPr>
        <p:spPr bwMode="auto">
          <a:xfrm>
            <a:off x="1905000" y="3276600"/>
            <a:ext cx="3429000" cy="366713"/>
          </a:xfrm>
          <a:prstGeom prst="rect">
            <a:avLst/>
          </a:prstGeom>
          <a:noFill/>
          <a:ln w="9525">
            <a:noFill/>
            <a:miter lim="800000"/>
            <a:headEnd/>
            <a:tailEnd/>
          </a:ln>
        </p:spPr>
        <p:txBody>
          <a:bodyPr>
            <a:spAutoFit/>
          </a:bodyPr>
          <a:lstStyle/>
          <a:p>
            <a:pPr>
              <a:spcBef>
                <a:spcPct val="50000"/>
              </a:spcBef>
            </a:pPr>
            <a:endParaRPr lang="en-US"/>
          </a:p>
        </p:txBody>
      </p:sp>
      <p:sp>
        <p:nvSpPr>
          <p:cNvPr id="4099" name="Rectangle 7"/>
          <p:cNvSpPr>
            <a:spLocks noChangeArrowheads="1"/>
          </p:cNvSpPr>
          <p:nvPr/>
        </p:nvSpPr>
        <p:spPr bwMode="auto">
          <a:xfrm>
            <a:off x="381000" y="990600"/>
            <a:ext cx="8229600" cy="1143000"/>
          </a:xfrm>
          <a:prstGeom prst="rect">
            <a:avLst/>
          </a:prstGeom>
          <a:noFill/>
          <a:ln w="9525">
            <a:noFill/>
            <a:miter lim="800000"/>
            <a:headEnd/>
            <a:tailEnd/>
          </a:ln>
        </p:spPr>
        <p:txBody>
          <a:bodyPr anchor="ctr"/>
          <a:lstStyle/>
          <a:p>
            <a:r>
              <a:rPr lang="en-US" sz="4400" b="1" dirty="0">
                <a:solidFill>
                  <a:srgbClr val="0070C0"/>
                </a:solidFill>
                <a:latin typeface="Kristen ITC" pitchFamily="66" charset="0"/>
              </a:rPr>
              <a:t>When do you </a:t>
            </a:r>
            <a:r>
              <a:rPr lang="en-US" sz="4400" b="1" u="sng" dirty="0">
                <a:solidFill>
                  <a:srgbClr val="0070C0"/>
                </a:solidFill>
                <a:latin typeface="Kristen ITC" pitchFamily="66" charset="0"/>
              </a:rPr>
              <a:t>add</a:t>
            </a:r>
            <a:r>
              <a:rPr lang="en-US" sz="4400" b="1" dirty="0">
                <a:solidFill>
                  <a:srgbClr val="0070C0"/>
                </a:solidFill>
                <a:latin typeface="Kristen ITC" pitchFamily="66" charset="0"/>
              </a:rPr>
              <a:t>?</a:t>
            </a:r>
          </a:p>
        </p:txBody>
      </p:sp>
      <p:sp>
        <p:nvSpPr>
          <p:cNvPr id="4101" name="Rectangle 10"/>
          <p:cNvSpPr>
            <a:spLocks noChangeArrowheads="1"/>
          </p:cNvSpPr>
          <p:nvPr/>
        </p:nvSpPr>
        <p:spPr bwMode="auto">
          <a:xfrm>
            <a:off x="533400" y="2133600"/>
            <a:ext cx="8229600" cy="1143000"/>
          </a:xfrm>
          <a:prstGeom prst="rect">
            <a:avLst/>
          </a:prstGeom>
          <a:noFill/>
          <a:ln w="9525">
            <a:noFill/>
            <a:miter lim="800000"/>
            <a:headEnd/>
            <a:tailEnd/>
          </a:ln>
        </p:spPr>
        <p:txBody>
          <a:bodyPr anchor="ctr"/>
          <a:lstStyle/>
          <a:p>
            <a:pPr algn="ctr"/>
            <a:r>
              <a:rPr lang="en-US" sz="4400" b="1" dirty="0">
                <a:solidFill>
                  <a:srgbClr val="0070C0"/>
                </a:solidFill>
                <a:latin typeface="Kristen ITC" pitchFamily="66" charset="0"/>
              </a:rPr>
              <a:t>When do you </a:t>
            </a:r>
            <a:r>
              <a:rPr lang="en-US" sz="4400" b="1" u="sng" dirty="0">
                <a:solidFill>
                  <a:srgbClr val="0070C0"/>
                </a:solidFill>
                <a:latin typeface="Kristen ITC" pitchFamily="66" charset="0"/>
              </a:rPr>
              <a:t>multiply</a:t>
            </a:r>
            <a:r>
              <a:rPr lang="en-US" sz="4400" b="1" dirty="0">
                <a:solidFill>
                  <a:srgbClr val="0070C0"/>
                </a:solidFill>
                <a:latin typeface="Kristen ITC" pitchFamily="66" charset="0"/>
              </a:rPr>
              <a:t>?</a:t>
            </a:r>
          </a:p>
        </p:txBody>
      </p:sp>
      <p:sp>
        <p:nvSpPr>
          <p:cNvPr id="4102" name="Text Box 11"/>
          <p:cNvSpPr txBox="1">
            <a:spLocks noChangeArrowheads="1"/>
          </p:cNvSpPr>
          <p:nvPr/>
        </p:nvSpPr>
        <p:spPr bwMode="auto">
          <a:xfrm>
            <a:off x="1447800" y="3276600"/>
            <a:ext cx="6172200" cy="1077218"/>
          </a:xfrm>
          <a:prstGeom prst="rect">
            <a:avLst/>
          </a:prstGeom>
          <a:noFill/>
          <a:ln w="9525">
            <a:noFill/>
            <a:miter lim="800000"/>
            <a:headEnd/>
            <a:tailEnd/>
          </a:ln>
        </p:spPr>
        <p:txBody>
          <a:bodyPr>
            <a:spAutoFit/>
          </a:bodyPr>
          <a:lstStyle/>
          <a:p>
            <a:pPr algn="ctr">
              <a:spcBef>
                <a:spcPct val="50000"/>
              </a:spcBef>
            </a:pPr>
            <a:r>
              <a:rPr lang="en-US" sz="3200" b="1" dirty="0" smtClean="0">
                <a:solidFill>
                  <a:schemeClr val="accent2">
                    <a:lumMod val="75000"/>
                  </a:schemeClr>
                </a:solidFill>
              </a:rPr>
              <a:t>Let’s Revisit the Problems about Kim  &amp; Gwen</a:t>
            </a:r>
            <a:endParaRPr lang="en-US" sz="3200" b="1" dirty="0">
              <a:solidFill>
                <a:schemeClr val="accent2">
                  <a:lumMod val="75000"/>
                </a:schemeClr>
              </a:solidFill>
            </a:endParaRPr>
          </a:p>
        </p:txBody>
      </p:sp>
      <p:pic>
        <p:nvPicPr>
          <p:cNvPr id="7" name="Content Placeholder 3" descr="me_n_kim.jpg"/>
          <p:cNvPicPr>
            <a:picLocks noChangeAspect="1"/>
          </p:cNvPicPr>
          <p:nvPr/>
        </p:nvPicPr>
        <p:blipFill>
          <a:blip r:embed="rId2" cstate="print"/>
          <a:stretch>
            <a:fillRect/>
          </a:stretch>
        </p:blipFill>
        <p:spPr>
          <a:xfrm>
            <a:off x="914400" y="4191000"/>
            <a:ext cx="2209800" cy="2209800"/>
          </a:xfrm>
          <a:prstGeom prst="rect">
            <a:avLst/>
          </a:prstGeom>
          <a:ln w="76200">
            <a:solidFill>
              <a:schemeClr val="accent2">
                <a:satMod val="140000"/>
              </a:schemeClr>
            </a:solid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09600" y="533400"/>
            <a:ext cx="4724400" cy="2381250"/>
          </a:xfrm>
          <a:prstGeom prst="rect">
            <a:avLst/>
          </a:prstGeom>
          <a:solidFill>
            <a:srgbClr val="0DFF7A">
              <a:alpha val="77647"/>
            </a:srgb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ysClr val="windowText" lastClr="000000"/>
                </a:solidFill>
                <a:effectLst/>
                <a:uLnTx/>
                <a:uFillTx/>
                <a:latin typeface="Lucida Bright" pitchFamily="18" charset="0"/>
              </a:rPr>
              <a:t>Kim &amp;</a:t>
            </a:r>
            <a:r>
              <a:rPr kumimoji="0" lang="en-US" sz="2400" b="1" i="0" u="none" strike="noStrike" kern="1200" cap="none" spc="0" normalizeH="0" noProof="0" dirty="0" smtClean="0">
                <a:ln>
                  <a:noFill/>
                </a:ln>
                <a:solidFill>
                  <a:sysClr val="windowText" lastClr="000000"/>
                </a:solidFill>
                <a:effectLst/>
                <a:uLnTx/>
                <a:uFillTx/>
                <a:latin typeface="Lucida Bright" pitchFamily="18" charset="0"/>
              </a:rPr>
              <a:t> Gwen enjoy</a:t>
            </a:r>
            <a:r>
              <a:rPr lang="en-US" sz="2400" b="1" dirty="0" smtClean="0">
                <a:solidFill>
                  <a:sysClr val="windowText" lastClr="000000"/>
                </a:solidFill>
                <a:latin typeface="Lucida Bright" pitchFamily="18" charset="0"/>
              </a:rPr>
              <a:t> shopping together for birthday presents for all of their relatives who have September birthdays.  </a:t>
            </a: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pic>
        <p:nvPicPr>
          <p:cNvPr id="7" name="Content Placeholder 3" descr="me_n_kim.jpg"/>
          <p:cNvPicPr>
            <a:picLocks noChangeAspect="1"/>
          </p:cNvPicPr>
          <p:nvPr/>
        </p:nvPicPr>
        <p:blipFill>
          <a:blip r:embed="rId2" cstate="print"/>
          <a:stretch>
            <a:fillRect/>
          </a:stretch>
        </p:blipFill>
        <p:spPr>
          <a:xfrm>
            <a:off x="4648200" y="2743200"/>
            <a:ext cx="2909888" cy="2909888"/>
          </a:xfrm>
          <a:prstGeom prst="rect">
            <a:avLst/>
          </a:prstGeom>
          <a:ln w="76200">
            <a:solidFill>
              <a:schemeClr val="accent2">
                <a:satMod val="140000"/>
              </a:schemeClr>
            </a:solidFill>
          </a:ln>
        </p:spPr>
      </p:pic>
      <p:pic>
        <p:nvPicPr>
          <p:cNvPr id="1026" name="Picture 2" descr="C:\Documents and Settings\1434\Local Settings\Temporary Internet Files\Content.IE5\WD71UUT9\MCj04119860000[1].wmf"/>
          <p:cNvPicPr>
            <a:picLocks noChangeAspect="1" noChangeArrowheads="1"/>
          </p:cNvPicPr>
          <p:nvPr/>
        </p:nvPicPr>
        <p:blipFill>
          <a:blip r:embed="rId3" cstate="print"/>
          <a:srcRect/>
          <a:stretch>
            <a:fillRect/>
          </a:stretch>
        </p:blipFill>
        <p:spPr bwMode="auto">
          <a:xfrm>
            <a:off x="1066800" y="3733800"/>
            <a:ext cx="1752600" cy="193133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09600" y="533400"/>
            <a:ext cx="4724400" cy="3048000"/>
          </a:xfrm>
          <a:prstGeom prst="rect">
            <a:avLst/>
          </a:prstGeom>
          <a:solidFill>
            <a:srgbClr val="00B050">
              <a:alpha val="78000"/>
            </a:srgb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ysClr val="windowText" lastClr="000000"/>
                </a:solidFill>
                <a:effectLst/>
                <a:uLnTx/>
                <a:uFillTx/>
                <a:latin typeface="Lucida Bright" pitchFamily="18" charset="0"/>
              </a:rPr>
              <a:t>Kim bought</a:t>
            </a:r>
            <a:r>
              <a:rPr kumimoji="0" lang="en-US" sz="2400" b="1" i="0" u="none" strike="noStrike" kern="1200" cap="none" spc="0" normalizeH="0" noProof="0" dirty="0" smtClean="0">
                <a:ln>
                  <a:noFill/>
                </a:ln>
                <a:solidFill>
                  <a:sysClr val="windowText" lastClr="000000"/>
                </a:solidFill>
                <a:effectLst/>
                <a:uLnTx/>
                <a:uFillTx/>
                <a:latin typeface="Lucida Bright" pitchFamily="18" charset="0"/>
              </a:rPr>
              <a:t> </a:t>
            </a:r>
            <a:r>
              <a:rPr kumimoji="0" lang="en-US" sz="2400" b="1" i="0" u="none" strike="noStrike" kern="1200" cap="none" spc="0" normalizeH="0" noProof="0" dirty="0" smtClean="0">
                <a:ln>
                  <a:noFill/>
                </a:ln>
                <a:solidFill>
                  <a:sysClr val="windowText" lastClr="000000"/>
                </a:solidFill>
                <a:effectLst/>
                <a:uLnTx/>
                <a:uFillTx/>
                <a:latin typeface="Lucida Bright" pitchFamily="18" charset="0"/>
              </a:rPr>
              <a:t>these </a:t>
            </a:r>
            <a:r>
              <a:rPr kumimoji="0" lang="en-US" sz="2400" b="1" i="0" u="none" strike="noStrike" kern="1200" cap="none" spc="0" normalizeH="0" noProof="0" dirty="0" smtClean="0">
                <a:ln>
                  <a:noFill/>
                </a:ln>
                <a:solidFill>
                  <a:sysClr val="windowText" lastClr="000000"/>
                </a:solidFill>
                <a:effectLst/>
                <a:uLnTx/>
                <a:uFillTx/>
                <a:latin typeface="Lucida Bright" pitchFamily="18" charset="0"/>
              </a:rPr>
              <a:t>items</a:t>
            </a:r>
            <a:r>
              <a:rPr kumimoji="0" lang="en-US" sz="2400" b="1" i="0" u="none" strike="noStrike" kern="1200" cap="none" spc="0" normalizeH="0" noProof="0" dirty="0" smtClean="0">
                <a:ln>
                  <a:noFill/>
                </a:ln>
                <a:solidFill>
                  <a:sysClr val="windowText" lastClr="000000"/>
                </a:solidFill>
                <a:effectLst/>
                <a:uLnTx/>
                <a:uFillTx/>
                <a:latin typeface="Lucida Bright" pitchFamily="18"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noProof="0" dirty="0" smtClean="0">
              <a:ln>
                <a:noFill/>
              </a:ln>
              <a:solidFill>
                <a:sysClr val="windowText" lastClr="000000"/>
              </a:solidFill>
              <a:effectLst/>
              <a:uLnTx/>
              <a:uFillTx/>
              <a:latin typeface="Lucida Bright" pitchFamily="18" charset="0"/>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Shirt </a:t>
            </a:r>
            <a:r>
              <a:rPr lang="en-US" sz="2400" b="1" dirty="0" smtClean="0">
                <a:solidFill>
                  <a:sysClr val="windowText" lastClr="000000"/>
                </a:solidFill>
                <a:latin typeface="Lucida Bright" pitchFamily="18" charset="0"/>
              </a:rPr>
              <a:t>            ~$</a:t>
            </a:r>
            <a:r>
              <a:rPr lang="en-US" sz="2400" b="1" dirty="0" smtClean="0">
                <a:solidFill>
                  <a:sysClr val="windowText" lastClr="000000"/>
                </a:solidFill>
                <a:latin typeface="Lucida Bright" pitchFamily="18" charset="0"/>
              </a:rPr>
              <a:t>31</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Candles </a:t>
            </a:r>
            <a:r>
              <a:rPr lang="en-US" sz="2400" b="1" dirty="0" smtClean="0">
                <a:solidFill>
                  <a:sysClr val="windowText" lastClr="000000"/>
                </a:solidFill>
                <a:latin typeface="Lucida Bright" pitchFamily="18" charset="0"/>
              </a:rPr>
              <a:t>       ~$</a:t>
            </a:r>
            <a:r>
              <a:rPr lang="en-US" sz="2400" b="1" dirty="0" smtClean="0">
                <a:solidFill>
                  <a:sysClr val="windowText" lastClr="000000"/>
                </a:solidFill>
                <a:latin typeface="Lucida Bright" pitchFamily="18" charset="0"/>
              </a:rPr>
              <a:t>15</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Slippers </a:t>
            </a:r>
            <a:r>
              <a:rPr lang="en-US" sz="2400" b="1" dirty="0" smtClean="0">
                <a:solidFill>
                  <a:sysClr val="windowText" lastClr="000000"/>
                </a:solidFill>
                <a:latin typeface="Lucida Bright" pitchFamily="18" charset="0"/>
              </a:rPr>
              <a:t>       ~$</a:t>
            </a:r>
            <a:r>
              <a:rPr lang="en-US" sz="2400" b="1" dirty="0" smtClean="0">
                <a:solidFill>
                  <a:sysClr val="windowText" lastClr="000000"/>
                </a:solidFill>
                <a:latin typeface="Lucida Bright" pitchFamily="18" charset="0"/>
              </a:rPr>
              <a:t>24</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Photo Album~$17</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sp>
        <p:nvSpPr>
          <p:cNvPr id="5" name="Title 1"/>
          <p:cNvSpPr txBox="1">
            <a:spLocks/>
          </p:cNvSpPr>
          <p:nvPr/>
        </p:nvSpPr>
        <p:spPr>
          <a:xfrm>
            <a:off x="4267200" y="2362200"/>
            <a:ext cx="4495800" cy="4267200"/>
          </a:xfrm>
          <a:prstGeom prst="rect">
            <a:avLst/>
          </a:prstGeom>
          <a:solidFill>
            <a:schemeClr val="accent2">
              <a:lumMod val="75000"/>
            </a:scheme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Lucida Bright" pitchFamily="18" charset="0"/>
              </a:rPr>
              <a:t>Gwen  could not decide what</a:t>
            </a:r>
            <a:r>
              <a:rPr kumimoji="0" lang="en-US" sz="2400" b="1" i="0" u="none" strike="noStrike" kern="1200" cap="none" spc="0" normalizeH="0" noProof="0" dirty="0" smtClean="0">
                <a:ln>
                  <a:noFill/>
                </a:ln>
                <a:solidFill>
                  <a:schemeClr val="bg1"/>
                </a:solidFill>
                <a:effectLst/>
                <a:uLnTx/>
                <a:uFillTx/>
                <a:latin typeface="Lucida Bright" pitchFamily="18" charset="0"/>
              </a:rPr>
              <a:t> to get.  Finally, she decided to get gift certificates.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noProof="0" dirty="0" smtClean="0">
              <a:ln>
                <a:noFill/>
              </a:ln>
              <a:solidFill>
                <a:schemeClr val="bg1"/>
              </a:solidFill>
              <a:effectLst/>
              <a:uLnTx/>
              <a:uFillTx/>
              <a:latin typeface="Lucida Bright" pitchFamily="18" charset="0"/>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chemeClr val="bg1"/>
                </a:solidFill>
                <a:latin typeface="Lucida Bright" pitchFamily="18" charset="0"/>
              </a:rPr>
              <a:t>Gift Certificate ~ $20</a:t>
            </a:r>
          </a:p>
          <a:p>
            <a:pPr>
              <a:spcBef>
                <a:spcPct val="0"/>
              </a:spcBef>
              <a:buFont typeface="Arial" pitchFamily="34" charset="0"/>
              <a:buChar char="•"/>
              <a:defRPr/>
            </a:pPr>
            <a:r>
              <a:rPr lang="en-US" sz="2400" b="1" dirty="0" smtClean="0">
                <a:solidFill>
                  <a:schemeClr val="bg1"/>
                </a:solidFill>
                <a:latin typeface="Lucida Bright" pitchFamily="18" charset="0"/>
              </a:rPr>
              <a:t>Gift Certificate ~ $20</a:t>
            </a:r>
          </a:p>
          <a:p>
            <a:pPr>
              <a:spcBef>
                <a:spcPct val="0"/>
              </a:spcBef>
              <a:buFont typeface="Arial" pitchFamily="34" charset="0"/>
              <a:buChar char="•"/>
              <a:defRPr/>
            </a:pPr>
            <a:r>
              <a:rPr lang="en-US" sz="2400" b="1" dirty="0" smtClean="0">
                <a:solidFill>
                  <a:schemeClr val="bg1"/>
                </a:solidFill>
                <a:latin typeface="Lucida Bright" pitchFamily="18" charset="0"/>
              </a:rPr>
              <a:t>Gift Certificate ~ $20</a:t>
            </a:r>
          </a:p>
          <a:p>
            <a:pPr>
              <a:spcBef>
                <a:spcPct val="0"/>
              </a:spcBef>
              <a:buFont typeface="Arial" pitchFamily="34" charset="0"/>
              <a:buChar char="•"/>
              <a:defRPr/>
            </a:pPr>
            <a:r>
              <a:rPr lang="en-US" sz="2400" b="1" dirty="0" smtClean="0">
                <a:solidFill>
                  <a:schemeClr val="bg1"/>
                </a:solidFill>
                <a:latin typeface="Lucida Bright" pitchFamily="18" charset="0"/>
              </a:rPr>
              <a:t>Gift Certificate ~ $20</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pic>
        <p:nvPicPr>
          <p:cNvPr id="1027" name="Picture 3" descr="C:\Documents and Settings\1434\Local Settings\Temporary Internet Files\Content.IE5\XYQ4ZZ1F\MCj04082140000[1].wmf"/>
          <p:cNvPicPr>
            <a:picLocks noChangeAspect="1" noChangeArrowheads="1"/>
          </p:cNvPicPr>
          <p:nvPr/>
        </p:nvPicPr>
        <p:blipFill>
          <a:blip r:embed="rId2" cstate="print"/>
          <a:srcRect/>
          <a:stretch>
            <a:fillRect/>
          </a:stretch>
        </p:blipFill>
        <p:spPr bwMode="auto">
          <a:xfrm>
            <a:off x="1295400" y="4267200"/>
            <a:ext cx="1828800" cy="163195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09600" y="381000"/>
            <a:ext cx="6781800" cy="3048000"/>
          </a:xfrm>
          <a:prstGeom prst="rect">
            <a:avLst/>
          </a:prstGeom>
          <a:solidFill>
            <a:srgbClr val="0DFF7A">
              <a:alpha val="78000"/>
            </a:srgb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ysClr val="windowText" lastClr="000000"/>
                </a:solidFill>
                <a:effectLst/>
                <a:uLnTx/>
                <a:uFillTx/>
                <a:latin typeface="Lucida Bright" pitchFamily="18" charset="0"/>
              </a:rPr>
              <a:t>Kim enjoys reading</a:t>
            </a:r>
            <a:r>
              <a:rPr kumimoji="0" lang="en-US" sz="2400" b="1" i="0" u="none" strike="noStrike" kern="1200" cap="none" spc="0" normalizeH="0" noProof="0" dirty="0" smtClean="0">
                <a:ln>
                  <a:noFill/>
                </a:ln>
                <a:solidFill>
                  <a:sysClr val="windowText" lastClr="000000"/>
                </a:solidFill>
                <a:effectLst/>
                <a:uLnTx/>
                <a:uFillTx/>
                <a:latin typeface="Lucida Bright" pitchFamily="18" charset="0"/>
              </a:rPr>
              <a:t> mysteries.  She read:</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noProof="0" dirty="0" smtClean="0">
              <a:ln>
                <a:noFill/>
              </a:ln>
              <a:solidFill>
                <a:sysClr val="windowText" lastClr="000000"/>
              </a:solidFill>
              <a:effectLst/>
              <a:uLnTx/>
              <a:uFillTx/>
              <a:latin typeface="Lucida Bright" pitchFamily="18" charset="0"/>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3 books  ~ in September</a:t>
            </a:r>
          </a:p>
          <a:p>
            <a:pPr lvl="0">
              <a:spcBef>
                <a:spcPct val="0"/>
              </a:spcBef>
              <a:buFont typeface="Arial" pitchFamily="34" charset="0"/>
              <a:buChar char="•"/>
              <a:defRPr/>
            </a:pPr>
            <a:r>
              <a:rPr lang="en-US" sz="2400" b="1" dirty="0" smtClean="0">
                <a:solidFill>
                  <a:sysClr val="windowText" lastClr="000000"/>
                </a:solidFill>
                <a:latin typeface="Lucida Bright" pitchFamily="18" charset="0"/>
              </a:rPr>
              <a:t>5 books  ~ in October </a:t>
            </a:r>
          </a:p>
          <a:p>
            <a:pPr lvl="0">
              <a:spcBef>
                <a:spcPct val="0"/>
              </a:spcBef>
              <a:buFont typeface="Arial" pitchFamily="34" charset="0"/>
              <a:buChar char="•"/>
              <a:defRPr/>
            </a:pPr>
            <a:r>
              <a:rPr lang="en-US" sz="2400" b="1" dirty="0" smtClean="0">
                <a:solidFill>
                  <a:sysClr val="windowText" lastClr="000000"/>
                </a:solidFill>
                <a:latin typeface="Lucida Bright" pitchFamily="18" charset="0"/>
              </a:rPr>
              <a:t>2 books  ~ in November</a:t>
            </a:r>
          </a:p>
          <a:p>
            <a:pPr lvl="0">
              <a:spcBef>
                <a:spcPct val="0"/>
              </a:spcBef>
              <a:buFont typeface="Arial" pitchFamily="34" charset="0"/>
              <a:buChar char="•"/>
              <a:defRPr/>
            </a:pPr>
            <a:r>
              <a:rPr lang="en-US" sz="2400" b="1" dirty="0" smtClean="0">
                <a:solidFill>
                  <a:sysClr val="windowText" lastClr="000000"/>
                </a:solidFill>
                <a:latin typeface="Lucida Bright" pitchFamily="18" charset="0"/>
              </a:rPr>
              <a:t>6 books  ~ in December </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sp>
        <p:nvSpPr>
          <p:cNvPr id="5" name="Title 1"/>
          <p:cNvSpPr txBox="1">
            <a:spLocks/>
          </p:cNvSpPr>
          <p:nvPr/>
        </p:nvSpPr>
        <p:spPr>
          <a:xfrm>
            <a:off x="3276600" y="2971800"/>
            <a:ext cx="5562600" cy="3505200"/>
          </a:xfrm>
          <a:prstGeom prst="rect">
            <a:avLst/>
          </a:prstGeom>
          <a:solidFill>
            <a:schemeClr val="accent2">
              <a:lumMod val="75000"/>
            </a:scheme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Lucida Bright" pitchFamily="18" charset="0"/>
              </a:rPr>
              <a:t>Gwen  read</a:t>
            </a:r>
            <a:r>
              <a:rPr kumimoji="0" lang="en-US" sz="2400" b="1" i="0" u="none" strike="noStrike" kern="1200" cap="none" spc="0" normalizeH="0" noProof="0" dirty="0" smtClean="0">
                <a:ln>
                  <a:noFill/>
                </a:ln>
                <a:solidFill>
                  <a:schemeClr val="bg1"/>
                </a:solidFill>
                <a:effectLst/>
                <a:uLnTx/>
                <a:uFillTx/>
                <a:latin typeface="Lucida Bright" pitchFamily="18" charset="0"/>
              </a:rPr>
              <a:t> historical fiction books.  She read:</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noProof="0" dirty="0" smtClean="0">
              <a:ln>
                <a:noFill/>
              </a:ln>
              <a:solidFill>
                <a:schemeClr val="bg1"/>
              </a:solidFill>
              <a:effectLst/>
              <a:uLnTx/>
              <a:uFillTx/>
              <a:latin typeface="Lucida Bright" pitchFamily="18" charset="0"/>
            </a:endParaRPr>
          </a:p>
          <a:p>
            <a:pPr lvl="0">
              <a:spcBef>
                <a:spcPct val="0"/>
              </a:spcBef>
              <a:buFont typeface="Arial" pitchFamily="34" charset="0"/>
              <a:buChar char="•"/>
              <a:defRPr/>
            </a:pPr>
            <a:r>
              <a:rPr lang="en-US" sz="2400" b="1" dirty="0" smtClean="0">
                <a:solidFill>
                  <a:schemeClr val="bg1"/>
                </a:solidFill>
                <a:latin typeface="Lucida Bright" pitchFamily="18" charset="0"/>
              </a:rPr>
              <a:t>4 books  ~ in September</a:t>
            </a:r>
          </a:p>
          <a:p>
            <a:pPr lvl="0">
              <a:spcBef>
                <a:spcPct val="0"/>
              </a:spcBef>
              <a:buFont typeface="Arial" pitchFamily="34" charset="0"/>
              <a:buChar char="•"/>
              <a:defRPr/>
            </a:pPr>
            <a:r>
              <a:rPr lang="en-US" sz="2400" b="1" dirty="0" smtClean="0">
                <a:solidFill>
                  <a:schemeClr val="bg1"/>
                </a:solidFill>
                <a:latin typeface="Lucida Bright" pitchFamily="18" charset="0"/>
              </a:rPr>
              <a:t>4 books  ~ in October </a:t>
            </a:r>
          </a:p>
          <a:p>
            <a:pPr lvl="0">
              <a:spcBef>
                <a:spcPct val="0"/>
              </a:spcBef>
              <a:buFont typeface="Arial" pitchFamily="34" charset="0"/>
              <a:buChar char="•"/>
              <a:defRPr/>
            </a:pPr>
            <a:r>
              <a:rPr lang="en-US" sz="2400" b="1" dirty="0" smtClean="0">
                <a:solidFill>
                  <a:schemeClr val="bg1"/>
                </a:solidFill>
                <a:latin typeface="Lucida Bright" pitchFamily="18" charset="0"/>
              </a:rPr>
              <a:t>4 books  ~ in November</a:t>
            </a:r>
          </a:p>
          <a:p>
            <a:pPr lvl="0">
              <a:spcBef>
                <a:spcPct val="0"/>
              </a:spcBef>
              <a:buFont typeface="Arial" pitchFamily="34" charset="0"/>
              <a:buChar char="•"/>
              <a:defRPr/>
            </a:pPr>
            <a:r>
              <a:rPr lang="en-US" sz="2400" b="1" dirty="0" smtClean="0">
                <a:solidFill>
                  <a:schemeClr val="bg1"/>
                </a:solidFill>
                <a:latin typeface="Lucida Bright" pitchFamily="18" charset="0"/>
              </a:rPr>
              <a:t>4 books  ~ in December </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pic>
        <p:nvPicPr>
          <p:cNvPr id="2050" name="Picture 2" descr="C:\Documents and Settings\1434\Local Settings\Temporary Internet Files\Content.IE5\GX31X3UU\MPj04394190000[1].jpg"/>
          <p:cNvPicPr>
            <a:picLocks noChangeAspect="1" noChangeArrowheads="1"/>
          </p:cNvPicPr>
          <p:nvPr/>
        </p:nvPicPr>
        <p:blipFill>
          <a:blip r:embed="rId2" cstate="print"/>
          <a:srcRect/>
          <a:stretch>
            <a:fillRect/>
          </a:stretch>
        </p:blipFill>
        <p:spPr bwMode="auto">
          <a:xfrm>
            <a:off x="685800" y="3733800"/>
            <a:ext cx="1837944" cy="274515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09600" y="2057400"/>
            <a:ext cx="4724400" cy="3048000"/>
          </a:xfrm>
          <a:prstGeom prst="rect">
            <a:avLst/>
          </a:prstGeom>
          <a:solidFill>
            <a:srgbClr val="0DFF7A">
              <a:alpha val="78000"/>
            </a:srgb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Lucida Sans" pitchFamily="34" charset="0"/>
              </a:rPr>
              <a:t>Kim: </a:t>
            </a:r>
            <a:endParaRPr kumimoji="0" lang="en-US" sz="3600" b="1" i="0" u="none" strike="noStrike" kern="1200" cap="none" spc="0" normalizeH="0" noProof="0" dirty="0" smtClean="0">
              <a:ln>
                <a:noFill/>
              </a:ln>
              <a:solidFill>
                <a:schemeClr val="tx1"/>
              </a:solidFill>
              <a:effectLst/>
              <a:uLnTx/>
              <a:uFillTx/>
              <a:latin typeface="Lucida Sans" pitchFamily="34" charset="0"/>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Monday </a:t>
            </a:r>
            <a:r>
              <a:rPr lang="en-US" sz="2400" b="1" dirty="0" smtClean="0">
                <a:solidFill>
                  <a:sysClr val="windowText" lastClr="000000"/>
                </a:solidFill>
                <a:latin typeface="Lucida Bright" pitchFamily="18" charset="0"/>
              </a:rPr>
              <a:t>      ~11</a:t>
            </a:r>
            <a:endParaRPr lang="en-US" sz="2400" b="1" dirty="0" smtClean="0">
              <a:solidFill>
                <a:sysClr val="windowText" lastClr="000000"/>
              </a:solidFill>
              <a:latin typeface="Lucida Bright" pitchFamily="18" charset="0"/>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Tuesday </a:t>
            </a:r>
            <a:r>
              <a:rPr lang="en-US" sz="2400" b="1" dirty="0" smtClean="0">
                <a:solidFill>
                  <a:sysClr val="windowText" lastClr="000000"/>
                </a:solidFill>
                <a:latin typeface="Lucida Bright" pitchFamily="18" charset="0"/>
              </a:rPr>
              <a:t>      ~</a:t>
            </a:r>
            <a:r>
              <a:rPr lang="en-US" sz="2400" b="1" dirty="0" smtClean="0">
                <a:solidFill>
                  <a:sysClr val="windowText" lastClr="000000"/>
                </a:solidFill>
                <a:latin typeface="Lucida Bright" pitchFamily="18" charset="0"/>
              </a:rPr>
              <a:t>15</a:t>
            </a:r>
          </a:p>
          <a:p>
            <a:pPr lvl="0">
              <a:spcBef>
                <a:spcPct val="0"/>
              </a:spcBef>
              <a:buFont typeface="Arial" pitchFamily="34" charset="0"/>
              <a:buChar char="•"/>
              <a:defRPr/>
            </a:pPr>
            <a:r>
              <a:rPr lang="en-US" sz="2400" b="1" dirty="0" smtClean="0">
                <a:solidFill>
                  <a:sysClr val="windowText" lastClr="000000"/>
                </a:solidFill>
                <a:latin typeface="Lucida Bright" pitchFamily="18" charset="0"/>
              </a:rPr>
              <a:t>Wednesday </a:t>
            </a:r>
            <a:r>
              <a:rPr lang="en-US" sz="2400" b="1" dirty="0" smtClean="0">
                <a:solidFill>
                  <a:sysClr val="windowText" lastClr="000000"/>
                </a:solidFill>
                <a:latin typeface="Lucida Bright" pitchFamily="18" charset="0"/>
              </a:rPr>
              <a:t> ~14</a:t>
            </a:r>
            <a:endParaRPr lang="en-US" sz="2400" b="1" dirty="0" smtClean="0">
              <a:solidFill>
                <a:sysClr val="windowText" lastClr="000000"/>
              </a:solidFill>
              <a:latin typeface="Lucida Bright" pitchFamily="18" charset="0"/>
            </a:endParaRPr>
          </a:p>
          <a:p>
            <a:pPr lvl="0">
              <a:spcBef>
                <a:spcPct val="0"/>
              </a:spcBef>
              <a:buFont typeface="Arial" pitchFamily="34" charset="0"/>
              <a:buChar char="•"/>
              <a:defRPr/>
            </a:pPr>
            <a:r>
              <a:rPr lang="en-US" sz="2400" b="1" dirty="0" smtClean="0">
                <a:solidFill>
                  <a:sysClr val="windowText" lastClr="000000"/>
                </a:solidFill>
                <a:latin typeface="Lucida Bright" pitchFamily="18" charset="0"/>
              </a:rPr>
              <a:t>Thursday </a:t>
            </a:r>
            <a:r>
              <a:rPr lang="en-US" sz="2400" b="1" dirty="0" smtClean="0">
                <a:solidFill>
                  <a:sysClr val="windowText" lastClr="000000"/>
                </a:solidFill>
                <a:latin typeface="Lucida Bright" pitchFamily="18" charset="0"/>
              </a:rPr>
              <a:t>    ~</a:t>
            </a:r>
            <a:r>
              <a:rPr lang="en-US" sz="2400" b="1" dirty="0" smtClean="0">
                <a:solidFill>
                  <a:sysClr val="windowText" lastClr="000000"/>
                </a:solidFill>
                <a:latin typeface="Lucida Bright" pitchFamily="18" charset="0"/>
              </a:rPr>
              <a:t>12</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sp>
        <p:nvSpPr>
          <p:cNvPr id="5" name="Title 1"/>
          <p:cNvSpPr txBox="1">
            <a:spLocks/>
          </p:cNvSpPr>
          <p:nvPr/>
        </p:nvSpPr>
        <p:spPr>
          <a:xfrm>
            <a:off x="4114800" y="3352800"/>
            <a:ext cx="3429000" cy="3200400"/>
          </a:xfrm>
          <a:prstGeom prst="rect">
            <a:avLst/>
          </a:prstGeom>
          <a:solidFill>
            <a:schemeClr val="accent2">
              <a:lumMod val="75000"/>
            </a:scheme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bg1"/>
                </a:solidFill>
                <a:effectLst/>
                <a:uLnTx/>
                <a:uFillTx/>
                <a:latin typeface="Lucida Sans" pitchFamily="34" charset="0"/>
              </a:rPr>
              <a:t>Gwen:</a:t>
            </a:r>
            <a:endParaRPr kumimoji="0" lang="en-US" sz="3200" b="1" i="0" u="none" strike="noStrike" kern="1200" cap="none" spc="0" normalizeH="0" noProof="0" dirty="0" smtClean="0">
              <a:ln>
                <a:noFill/>
              </a:ln>
              <a:solidFill>
                <a:schemeClr val="bg1"/>
              </a:solidFill>
              <a:effectLst/>
              <a:uLnTx/>
              <a:uFillTx/>
              <a:latin typeface="Lucida Sans"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noProof="0" dirty="0" smtClean="0">
              <a:ln>
                <a:noFill/>
              </a:ln>
              <a:solidFill>
                <a:sysClr val="windowText" lastClr="000000"/>
              </a:solidFill>
              <a:effectLst/>
              <a:uLnTx/>
              <a:uFillTx/>
              <a:latin typeface="Lucida Bright" pitchFamily="18" charset="0"/>
            </a:endParaRPr>
          </a:p>
          <a:p>
            <a:pPr lvl="0">
              <a:spcBef>
                <a:spcPct val="0"/>
              </a:spcBef>
              <a:buFont typeface="Arial" pitchFamily="34" charset="0"/>
              <a:buChar char="•"/>
              <a:defRPr/>
            </a:pPr>
            <a:r>
              <a:rPr lang="en-US" sz="2400" b="1" dirty="0" smtClean="0">
                <a:solidFill>
                  <a:schemeClr val="bg1"/>
                </a:solidFill>
                <a:latin typeface="Lucida Bright" pitchFamily="18" charset="0"/>
              </a:rPr>
              <a:t>Monday 	</a:t>
            </a:r>
            <a:r>
              <a:rPr lang="en-US" sz="2400" b="1" dirty="0" smtClean="0">
                <a:solidFill>
                  <a:schemeClr val="bg1"/>
                </a:solidFill>
                <a:latin typeface="Lucida Bright" pitchFamily="18" charset="0"/>
              </a:rPr>
              <a:t>   ~ </a:t>
            </a:r>
            <a:r>
              <a:rPr lang="en-US" sz="2400" b="1" dirty="0" smtClean="0">
                <a:solidFill>
                  <a:schemeClr val="bg1"/>
                </a:solidFill>
                <a:latin typeface="Lucida Bright" pitchFamily="18" charset="0"/>
              </a:rPr>
              <a:t>15</a:t>
            </a:r>
          </a:p>
          <a:p>
            <a:pPr lvl="0">
              <a:spcBef>
                <a:spcPct val="0"/>
              </a:spcBef>
              <a:buFont typeface="Arial" pitchFamily="34" charset="0"/>
              <a:buChar char="•"/>
              <a:defRPr/>
            </a:pPr>
            <a:r>
              <a:rPr lang="en-US" sz="2400" b="1" dirty="0" smtClean="0">
                <a:solidFill>
                  <a:schemeClr val="bg1"/>
                </a:solidFill>
                <a:latin typeface="Lucida Bright" pitchFamily="18" charset="0"/>
              </a:rPr>
              <a:t>Tuesday 	</a:t>
            </a:r>
            <a:r>
              <a:rPr lang="en-US" sz="2400" b="1" dirty="0" smtClean="0">
                <a:solidFill>
                  <a:schemeClr val="bg1"/>
                </a:solidFill>
                <a:latin typeface="Lucida Bright" pitchFamily="18" charset="0"/>
              </a:rPr>
              <a:t>   ~</a:t>
            </a:r>
            <a:r>
              <a:rPr lang="en-US" sz="2400" b="1" dirty="0" smtClean="0">
                <a:solidFill>
                  <a:schemeClr val="bg1"/>
                </a:solidFill>
                <a:latin typeface="Lucida Bright" pitchFamily="18" charset="0"/>
              </a:rPr>
              <a:t>15</a:t>
            </a:r>
          </a:p>
          <a:p>
            <a:pPr lvl="0">
              <a:spcBef>
                <a:spcPct val="0"/>
              </a:spcBef>
              <a:buFont typeface="Arial" pitchFamily="34" charset="0"/>
              <a:buChar char="•"/>
              <a:defRPr/>
            </a:pPr>
            <a:r>
              <a:rPr lang="en-US" sz="2400" b="1" dirty="0" smtClean="0">
                <a:solidFill>
                  <a:schemeClr val="bg1"/>
                </a:solidFill>
                <a:latin typeface="Lucida Bright" pitchFamily="18" charset="0"/>
              </a:rPr>
              <a:t>Wednesday </a:t>
            </a:r>
            <a:r>
              <a:rPr lang="en-US" sz="2400" b="1" dirty="0" smtClean="0">
                <a:solidFill>
                  <a:schemeClr val="bg1"/>
                </a:solidFill>
                <a:latin typeface="Lucida Bright" pitchFamily="18" charset="0"/>
              </a:rPr>
              <a:t> ~ </a:t>
            </a:r>
            <a:r>
              <a:rPr lang="en-US" sz="2400" b="1" dirty="0" smtClean="0">
                <a:solidFill>
                  <a:schemeClr val="bg1"/>
                </a:solidFill>
                <a:latin typeface="Lucida Bright" pitchFamily="18" charset="0"/>
              </a:rPr>
              <a:t>15</a:t>
            </a:r>
          </a:p>
          <a:p>
            <a:pPr lvl="0">
              <a:spcBef>
                <a:spcPct val="0"/>
              </a:spcBef>
              <a:buFont typeface="Arial" pitchFamily="34" charset="0"/>
              <a:buChar char="•"/>
              <a:defRPr/>
            </a:pPr>
            <a:r>
              <a:rPr lang="en-US" sz="2400" b="1" dirty="0" smtClean="0">
                <a:solidFill>
                  <a:schemeClr val="bg1"/>
                </a:solidFill>
                <a:latin typeface="Lucida Bright" pitchFamily="18" charset="0"/>
              </a:rPr>
              <a:t>Thursday 	</a:t>
            </a:r>
            <a:r>
              <a:rPr lang="en-US" sz="2400" b="1" dirty="0" smtClean="0">
                <a:solidFill>
                  <a:schemeClr val="bg1"/>
                </a:solidFill>
                <a:latin typeface="Lucida Bright" pitchFamily="18" charset="0"/>
              </a:rPr>
              <a:t>   ~</a:t>
            </a:r>
            <a:r>
              <a:rPr lang="en-US" sz="2400" b="1" dirty="0" smtClean="0">
                <a:solidFill>
                  <a:schemeClr val="bg1"/>
                </a:solidFill>
                <a:latin typeface="Lucida Bright" pitchFamily="18" charset="0"/>
              </a:rPr>
              <a:t>15</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pic>
        <p:nvPicPr>
          <p:cNvPr id="3074" name="Picture 2" descr="C:\Documents and Settings\1434\Local Settings\Temporary Internet Files\Content.IE5\JN52QXPF\MPj04117530000[1].jpg"/>
          <p:cNvPicPr>
            <a:picLocks noChangeAspect="1" noChangeArrowheads="1"/>
          </p:cNvPicPr>
          <p:nvPr/>
        </p:nvPicPr>
        <p:blipFill>
          <a:blip r:embed="rId2" cstate="print"/>
          <a:srcRect/>
          <a:stretch>
            <a:fillRect/>
          </a:stretch>
        </p:blipFill>
        <p:spPr bwMode="auto">
          <a:xfrm>
            <a:off x="4114800" y="1905000"/>
            <a:ext cx="1447800" cy="1447800"/>
          </a:xfrm>
          <a:prstGeom prst="rect">
            <a:avLst/>
          </a:prstGeom>
          <a:noFill/>
        </p:spPr>
      </p:pic>
      <p:sp>
        <p:nvSpPr>
          <p:cNvPr id="7" name="TextBox 6"/>
          <p:cNvSpPr txBox="1"/>
          <p:nvPr/>
        </p:nvSpPr>
        <p:spPr>
          <a:xfrm>
            <a:off x="685800" y="228600"/>
            <a:ext cx="7620000" cy="1200329"/>
          </a:xfrm>
          <a:prstGeom prst="rect">
            <a:avLst/>
          </a:prstGeom>
          <a:noFill/>
        </p:spPr>
        <p:txBody>
          <a:bodyPr wrap="square" rtlCol="0">
            <a:spAutoFit/>
          </a:bodyPr>
          <a:lstStyle/>
          <a:p>
            <a:r>
              <a:rPr lang="en-US" sz="2400" b="1" dirty="0" smtClean="0"/>
              <a:t>Both girls set goals and keep track of how many homework problems they get right during each week.  Listed below are their scores for one week.  </a:t>
            </a:r>
            <a:endParaRPr lang="en-US" sz="2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09600" y="1905000"/>
            <a:ext cx="4724400" cy="3048000"/>
          </a:xfrm>
          <a:prstGeom prst="rect">
            <a:avLst/>
          </a:prstGeom>
          <a:solidFill>
            <a:srgbClr val="00B050">
              <a:alpha val="78000"/>
            </a:srgb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bg1"/>
                </a:solidFill>
                <a:effectLst/>
                <a:uLnTx/>
                <a:uFillTx/>
                <a:latin typeface="Lucida Sans" pitchFamily="34" charset="0"/>
              </a:rPr>
              <a:t>Kim: </a:t>
            </a:r>
            <a:endParaRPr kumimoji="0" lang="en-US" sz="3600" b="1" i="0" u="none" strike="noStrike" kern="1200" cap="none" spc="0" normalizeH="0" noProof="0" dirty="0" smtClean="0">
              <a:ln>
                <a:noFill/>
              </a:ln>
              <a:solidFill>
                <a:schemeClr val="bg1"/>
              </a:solidFill>
              <a:effectLst/>
              <a:uLnTx/>
              <a:uFillTx/>
              <a:latin typeface="Lucida Sans" pitchFamily="34" charset="0"/>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Monday ~ 45</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Tuesday ~35</a:t>
            </a:r>
          </a:p>
          <a:p>
            <a:pPr lvl="0">
              <a:spcBef>
                <a:spcPct val="0"/>
              </a:spcBef>
              <a:buFont typeface="Arial" pitchFamily="34" charset="0"/>
              <a:buChar char="•"/>
              <a:defRPr/>
            </a:pPr>
            <a:r>
              <a:rPr lang="en-US" sz="2400" b="1" dirty="0" smtClean="0">
                <a:solidFill>
                  <a:sysClr val="windowText" lastClr="000000"/>
                </a:solidFill>
                <a:latin typeface="Lucida Bright" pitchFamily="18" charset="0"/>
              </a:rPr>
              <a:t>Wednesday ~ 50</a:t>
            </a:r>
          </a:p>
          <a:p>
            <a:pPr lvl="0">
              <a:spcBef>
                <a:spcPct val="0"/>
              </a:spcBef>
              <a:buFont typeface="Arial" pitchFamily="34" charset="0"/>
              <a:buChar char="•"/>
              <a:defRPr/>
            </a:pPr>
            <a:r>
              <a:rPr lang="en-US" sz="2400" b="1" dirty="0" smtClean="0">
                <a:solidFill>
                  <a:sysClr val="windowText" lastClr="000000"/>
                </a:solidFill>
                <a:latin typeface="Lucida Bright" pitchFamily="18" charset="0"/>
              </a:rPr>
              <a:t>Thursday ~30</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sp>
        <p:nvSpPr>
          <p:cNvPr id="5" name="Title 1"/>
          <p:cNvSpPr txBox="1">
            <a:spLocks/>
          </p:cNvSpPr>
          <p:nvPr/>
        </p:nvSpPr>
        <p:spPr>
          <a:xfrm>
            <a:off x="4343400" y="2667000"/>
            <a:ext cx="3429000" cy="3505200"/>
          </a:xfrm>
          <a:prstGeom prst="rect">
            <a:avLst/>
          </a:prstGeom>
          <a:solidFill>
            <a:schemeClr val="accent2">
              <a:lumMod val="75000"/>
            </a:scheme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bg1"/>
                </a:solidFill>
                <a:effectLst/>
                <a:uLnTx/>
                <a:uFillTx/>
                <a:latin typeface="Lucida Sans" pitchFamily="34" charset="0"/>
              </a:rPr>
              <a:t>Gwen:</a:t>
            </a:r>
            <a:endParaRPr kumimoji="0" lang="en-US" sz="3200" b="1" i="0" u="none" strike="noStrike" kern="1200" cap="none" spc="0" normalizeH="0" noProof="0" dirty="0" smtClean="0">
              <a:ln>
                <a:noFill/>
              </a:ln>
              <a:solidFill>
                <a:schemeClr val="bg1"/>
              </a:solidFill>
              <a:effectLst/>
              <a:uLnTx/>
              <a:uFillTx/>
              <a:latin typeface="Lucida Sans"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noProof="0" dirty="0" smtClean="0">
              <a:ln>
                <a:noFill/>
              </a:ln>
              <a:solidFill>
                <a:sysClr val="windowText" lastClr="000000"/>
              </a:solidFill>
              <a:effectLst/>
              <a:uLnTx/>
              <a:uFillTx/>
              <a:latin typeface="Lucida Bright" pitchFamily="18" charset="0"/>
            </a:endParaRPr>
          </a:p>
          <a:p>
            <a:pPr lvl="0">
              <a:spcBef>
                <a:spcPct val="0"/>
              </a:spcBef>
              <a:buFont typeface="Arial" pitchFamily="34" charset="0"/>
              <a:buChar char="•"/>
              <a:defRPr/>
            </a:pPr>
            <a:r>
              <a:rPr lang="en-US" sz="2400" b="1" dirty="0" smtClean="0">
                <a:solidFill>
                  <a:schemeClr val="bg1"/>
                </a:solidFill>
                <a:latin typeface="Lucida Bright" pitchFamily="18" charset="0"/>
              </a:rPr>
              <a:t>Monday 	  ~ 45</a:t>
            </a:r>
          </a:p>
          <a:p>
            <a:pPr lvl="0">
              <a:spcBef>
                <a:spcPct val="0"/>
              </a:spcBef>
              <a:buFont typeface="Arial" pitchFamily="34" charset="0"/>
              <a:buChar char="•"/>
              <a:defRPr/>
            </a:pPr>
            <a:r>
              <a:rPr lang="en-US" sz="2400" b="1" dirty="0" smtClean="0">
                <a:solidFill>
                  <a:schemeClr val="bg1"/>
                </a:solidFill>
                <a:latin typeface="Lucida Bright" pitchFamily="18" charset="0"/>
              </a:rPr>
              <a:t>Tuesday 	  ~45</a:t>
            </a:r>
          </a:p>
          <a:p>
            <a:pPr lvl="0">
              <a:spcBef>
                <a:spcPct val="0"/>
              </a:spcBef>
              <a:buFont typeface="Arial" pitchFamily="34" charset="0"/>
              <a:buChar char="•"/>
              <a:defRPr/>
            </a:pPr>
            <a:r>
              <a:rPr lang="en-US" sz="2400" b="1" dirty="0" smtClean="0">
                <a:solidFill>
                  <a:schemeClr val="bg1"/>
                </a:solidFill>
                <a:latin typeface="Lucida Bright" pitchFamily="18" charset="0"/>
              </a:rPr>
              <a:t>Wednesday ~ 45</a:t>
            </a:r>
          </a:p>
          <a:p>
            <a:pPr lvl="0">
              <a:spcBef>
                <a:spcPct val="0"/>
              </a:spcBef>
              <a:buFont typeface="Arial" pitchFamily="34" charset="0"/>
              <a:buChar char="•"/>
              <a:defRPr/>
            </a:pPr>
            <a:r>
              <a:rPr lang="en-US" sz="2400" b="1" dirty="0" smtClean="0">
                <a:solidFill>
                  <a:schemeClr val="bg1"/>
                </a:solidFill>
                <a:latin typeface="Lucida Bright" pitchFamily="18" charset="0"/>
              </a:rPr>
              <a:t>Thursday 	  ~45</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sp>
        <p:nvSpPr>
          <p:cNvPr id="7" name="TextBox 6"/>
          <p:cNvSpPr txBox="1"/>
          <p:nvPr/>
        </p:nvSpPr>
        <p:spPr>
          <a:xfrm>
            <a:off x="685800" y="228600"/>
            <a:ext cx="7620000" cy="1569660"/>
          </a:xfrm>
          <a:prstGeom prst="rect">
            <a:avLst/>
          </a:prstGeom>
          <a:noFill/>
        </p:spPr>
        <p:txBody>
          <a:bodyPr wrap="square" rtlCol="0">
            <a:spAutoFit/>
          </a:bodyPr>
          <a:lstStyle/>
          <a:p>
            <a:r>
              <a:rPr lang="en-US" sz="2400" b="1" dirty="0" smtClean="0"/>
              <a:t>Both girls put a lot of effort into their school work.  Even with a busy schedule after school, they both study every Monday through Thursday.  How much time does each young lady spend studying?</a:t>
            </a:r>
            <a:endParaRPr lang="en-US" sz="2400" b="1" dirty="0"/>
          </a:p>
        </p:txBody>
      </p:sp>
      <p:pic>
        <p:nvPicPr>
          <p:cNvPr id="1026" name="Picture 2" descr="C:\Documents and Settings\1434\Local Settings\Temporary Internet Files\Content.IE5\JN52QXPF\MCj03974900000[1].wmf"/>
          <p:cNvPicPr>
            <a:picLocks noChangeAspect="1" noChangeArrowheads="1"/>
          </p:cNvPicPr>
          <p:nvPr/>
        </p:nvPicPr>
        <p:blipFill>
          <a:blip r:embed="rId2" cstate="print"/>
          <a:srcRect/>
          <a:stretch>
            <a:fillRect/>
          </a:stretch>
        </p:blipFill>
        <p:spPr bwMode="auto">
          <a:xfrm>
            <a:off x="1676400" y="4572000"/>
            <a:ext cx="3107200" cy="166329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09600" y="1905000"/>
            <a:ext cx="4724400" cy="3048000"/>
          </a:xfrm>
          <a:prstGeom prst="rect">
            <a:avLst/>
          </a:prstGeom>
          <a:solidFill>
            <a:srgbClr val="00B050">
              <a:alpha val="78000"/>
            </a:srgb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Lucida Sans" pitchFamily="34" charset="0"/>
              </a:rPr>
              <a:t>Kim: </a:t>
            </a:r>
            <a:endParaRPr kumimoji="0" lang="en-US" sz="3600" b="1" i="0" u="none" strike="noStrike" kern="1200" cap="none" spc="0" normalizeH="0" noProof="0" dirty="0" smtClean="0">
              <a:ln>
                <a:noFill/>
              </a:ln>
              <a:solidFill>
                <a:schemeClr val="tx1"/>
              </a:solidFill>
              <a:effectLst/>
              <a:uLnTx/>
              <a:uFillTx/>
              <a:latin typeface="Lucida Sans" pitchFamily="34" charset="0"/>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3600" b="1" dirty="0" smtClean="0">
                <a:solidFill>
                  <a:schemeClr val="tx1"/>
                </a:solidFill>
                <a:latin typeface="Lucida Bright" pitchFamily="18" charset="0"/>
              </a:rPr>
              <a:t>June </a:t>
            </a:r>
            <a:r>
              <a:rPr lang="en-US" sz="3600" b="1" dirty="0" smtClean="0">
                <a:solidFill>
                  <a:schemeClr val="tx1"/>
                </a:solidFill>
                <a:latin typeface="Lucida Bright" pitchFamily="18" charset="0"/>
              </a:rPr>
              <a:t>	 ~ </a:t>
            </a:r>
            <a:r>
              <a:rPr lang="en-US" sz="3600" b="1" dirty="0" smtClean="0">
                <a:solidFill>
                  <a:schemeClr val="tx1"/>
                </a:solidFill>
                <a:latin typeface="Lucida Bright" pitchFamily="18" charset="0"/>
              </a:rPr>
              <a:t>23</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3600" b="1" dirty="0" smtClean="0">
                <a:solidFill>
                  <a:schemeClr val="tx1"/>
                </a:solidFill>
                <a:latin typeface="Lucida Bright" pitchFamily="18" charset="0"/>
              </a:rPr>
              <a:t>July </a:t>
            </a:r>
            <a:r>
              <a:rPr lang="en-US" sz="3600" b="1" dirty="0" smtClean="0">
                <a:solidFill>
                  <a:schemeClr val="tx1"/>
                </a:solidFill>
                <a:latin typeface="Lucida Bright" pitchFamily="18" charset="0"/>
              </a:rPr>
              <a:t>	 ~</a:t>
            </a:r>
            <a:r>
              <a:rPr lang="en-US" sz="3600" b="1" dirty="0" smtClean="0">
                <a:solidFill>
                  <a:schemeClr val="tx1"/>
                </a:solidFill>
                <a:latin typeface="Lucida Bright" pitchFamily="18" charset="0"/>
              </a:rPr>
              <a:t>14</a:t>
            </a:r>
          </a:p>
          <a:p>
            <a:pPr lvl="0">
              <a:spcBef>
                <a:spcPct val="0"/>
              </a:spcBef>
              <a:buFont typeface="Arial" pitchFamily="34" charset="0"/>
              <a:buChar char="•"/>
              <a:defRPr/>
            </a:pPr>
            <a:r>
              <a:rPr lang="en-US" sz="3600" b="1" dirty="0" smtClean="0">
                <a:solidFill>
                  <a:schemeClr val="tx1"/>
                </a:solidFill>
                <a:latin typeface="Lucida Bright" pitchFamily="18" charset="0"/>
              </a:rPr>
              <a:t>August ~ 9</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sp>
        <p:nvSpPr>
          <p:cNvPr id="5" name="Title 1"/>
          <p:cNvSpPr txBox="1">
            <a:spLocks/>
          </p:cNvSpPr>
          <p:nvPr/>
        </p:nvSpPr>
        <p:spPr>
          <a:xfrm>
            <a:off x="4343400" y="2667000"/>
            <a:ext cx="3733800" cy="3505200"/>
          </a:xfrm>
          <a:prstGeom prst="rect">
            <a:avLst/>
          </a:prstGeom>
          <a:solidFill>
            <a:schemeClr val="accent2">
              <a:lumMod val="75000"/>
            </a:scheme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Lucida Sans" pitchFamily="34" charset="0"/>
              </a:rPr>
              <a:t>Gwen:</a:t>
            </a:r>
            <a:endParaRPr kumimoji="0" lang="en-US" sz="3200" b="1" i="0" u="none" strike="noStrike" kern="1200" cap="none" spc="0" normalizeH="0" noProof="0" dirty="0" smtClean="0">
              <a:ln>
                <a:noFill/>
              </a:ln>
              <a:solidFill>
                <a:schemeClr val="tx1"/>
              </a:solidFill>
              <a:effectLst/>
              <a:uLnTx/>
              <a:uFillTx/>
              <a:latin typeface="Lucida Sans" pitchFamily="34" charset="0"/>
            </a:endParaRPr>
          </a:p>
          <a:p>
            <a:pPr lvl="0">
              <a:spcBef>
                <a:spcPct val="0"/>
              </a:spcBef>
              <a:buFont typeface="Arial" pitchFamily="34" charset="0"/>
              <a:buChar char="•"/>
              <a:defRPr/>
            </a:pPr>
            <a:r>
              <a:rPr lang="en-US" sz="3600" b="1" dirty="0" smtClean="0">
                <a:solidFill>
                  <a:schemeClr val="bg1"/>
                </a:solidFill>
                <a:latin typeface="Lucida Bright" pitchFamily="18" charset="0"/>
              </a:rPr>
              <a:t>June </a:t>
            </a:r>
            <a:r>
              <a:rPr lang="en-US" sz="3600" b="1" dirty="0" smtClean="0">
                <a:solidFill>
                  <a:schemeClr val="bg1"/>
                </a:solidFill>
                <a:latin typeface="Lucida Bright" pitchFamily="18" charset="0"/>
              </a:rPr>
              <a:t>	  ~ </a:t>
            </a:r>
            <a:r>
              <a:rPr lang="en-US" sz="3600" b="1" dirty="0" smtClean="0">
                <a:solidFill>
                  <a:schemeClr val="bg1"/>
                </a:solidFill>
                <a:latin typeface="Lucida Bright" pitchFamily="18" charset="0"/>
              </a:rPr>
              <a:t>11</a:t>
            </a:r>
          </a:p>
          <a:p>
            <a:pPr lvl="0">
              <a:spcBef>
                <a:spcPct val="0"/>
              </a:spcBef>
              <a:buFont typeface="Arial" pitchFamily="34" charset="0"/>
              <a:buChar char="•"/>
              <a:defRPr/>
            </a:pPr>
            <a:r>
              <a:rPr lang="en-US" sz="3600" b="1" dirty="0" smtClean="0">
                <a:solidFill>
                  <a:schemeClr val="bg1"/>
                </a:solidFill>
                <a:latin typeface="Lucida Bright" pitchFamily="18" charset="0"/>
              </a:rPr>
              <a:t>July </a:t>
            </a:r>
            <a:r>
              <a:rPr lang="en-US" sz="3600" b="1" dirty="0" smtClean="0">
                <a:solidFill>
                  <a:schemeClr val="bg1"/>
                </a:solidFill>
                <a:latin typeface="Lucida Bright" pitchFamily="18" charset="0"/>
              </a:rPr>
              <a:t>	  ~</a:t>
            </a:r>
            <a:r>
              <a:rPr lang="en-US" sz="3600" b="1" dirty="0" smtClean="0">
                <a:solidFill>
                  <a:schemeClr val="bg1"/>
                </a:solidFill>
                <a:latin typeface="Lucida Bright" pitchFamily="18" charset="0"/>
              </a:rPr>
              <a:t>11</a:t>
            </a:r>
          </a:p>
          <a:p>
            <a:pPr lvl="0">
              <a:spcBef>
                <a:spcPct val="0"/>
              </a:spcBef>
              <a:buFont typeface="Arial" pitchFamily="34" charset="0"/>
              <a:buChar char="•"/>
              <a:defRPr/>
            </a:pPr>
            <a:r>
              <a:rPr lang="en-US" sz="3600" b="1" dirty="0" smtClean="0">
                <a:solidFill>
                  <a:schemeClr val="bg1"/>
                </a:solidFill>
                <a:latin typeface="Lucida Bright" pitchFamily="18" charset="0"/>
              </a:rPr>
              <a:t>August </a:t>
            </a:r>
            <a:r>
              <a:rPr lang="en-US" sz="3600" b="1" dirty="0" smtClean="0">
                <a:solidFill>
                  <a:schemeClr val="bg1"/>
                </a:solidFill>
                <a:latin typeface="Lucida Bright" pitchFamily="18" charset="0"/>
              </a:rPr>
              <a:t> ~ </a:t>
            </a:r>
            <a:r>
              <a:rPr lang="en-US" sz="3600" b="1" dirty="0" smtClean="0">
                <a:solidFill>
                  <a:schemeClr val="bg1"/>
                </a:solidFill>
                <a:latin typeface="Lucida Bright" pitchFamily="18" charset="0"/>
              </a:rPr>
              <a:t>11</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sp>
        <p:nvSpPr>
          <p:cNvPr id="7" name="TextBox 6"/>
          <p:cNvSpPr txBox="1"/>
          <p:nvPr/>
        </p:nvSpPr>
        <p:spPr>
          <a:xfrm>
            <a:off x="685800" y="228600"/>
            <a:ext cx="7620000" cy="1569660"/>
          </a:xfrm>
          <a:prstGeom prst="rect">
            <a:avLst/>
          </a:prstGeom>
          <a:noFill/>
        </p:spPr>
        <p:txBody>
          <a:bodyPr wrap="square" rtlCol="0">
            <a:spAutoFit/>
          </a:bodyPr>
          <a:lstStyle/>
          <a:p>
            <a:r>
              <a:rPr lang="en-US" sz="2400" b="1" dirty="0" smtClean="0"/>
              <a:t>Both girls spend Sunday afternoons fishing with their parents.  Listed below is the number of fish each girl caught last summer.  How many fish did each girl catch during those three months?   </a:t>
            </a:r>
            <a:endParaRPr lang="en-US" sz="2400" b="1" dirty="0"/>
          </a:p>
        </p:txBody>
      </p:sp>
      <p:pic>
        <p:nvPicPr>
          <p:cNvPr id="3074" name="Picture 2" descr="C:\Documents and Settings\1434\Local Settings\Temporary Internet Files\Content.IE5\WD71UUT9\MCj04375730000[1].wmf"/>
          <p:cNvPicPr>
            <a:picLocks noChangeAspect="1" noChangeArrowheads="1"/>
          </p:cNvPicPr>
          <p:nvPr/>
        </p:nvPicPr>
        <p:blipFill>
          <a:blip r:embed="rId2" cstate="print"/>
          <a:srcRect/>
          <a:stretch>
            <a:fillRect/>
          </a:stretch>
        </p:blipFill>
        <p:spPr bwMode="auto">
          <a:xfrm>
            <a:off x="1905000" y="4495800"/>
            <a:ext cx="2259496" cy="23622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1752600"/>
            <a:ext cx="4724400" cy="4800600"/>
          </a:xfrm>
          <a:prstGeom prst="rect">
            <a:avLst/>
          </a:prstGeom>
          <a:solidFill>
            <a:srgbClr val="0DFF7A">
              <a:alpha val="78000"/>
            </a:srgb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bg1"/>
                </a:solidFill>
                <a:effectLst/>
                <a:uLnTx/>
                <a:uFillTx/>
                <a:latin typeface="Lucida Sans" pitchFamily="34" charset="0"/>
              </a:rPr>
              <a:t>Kim:</a:t>
            </a:r>
            <a:r>
              <a:rPr kumimoji="0" lang="en-US" sz="3600" b="1" i="0" u="none" strike="noStrike" kern="1200" cap="none" spc="0" normalizeH="0" baseline="0" noProof="0" dirty="0" smtClean="0">
                <a:ln>
                  <a:noFill/>
                </a:ln>
                <a:solidFill>
                  <a:schemeClr val="bg1"/>
                </a:solidFill>
                <a:effectLst/>
                <a:uLnTx/>
                <a:uFillTx/>
                <a:latin typeface="Lucida Sans" pitchFamily="34" charset="0"/>
              </a:rPr>
              <a:t> </a:t>
            </a:r>
            <a:endParaRPr kumimoji="0" lang="en-US" sz="3600" b="1" i="0" u="none" strike="noStrike" kern="1200" cap="none" spc="0" normalizeH="0" noProof="0" dirty="0" smtClean="0">
              <a:ln>
                <a:noFill/>
              </a:ln>
              <a:solidFill>
                <a:schemeClr val="bg1"/>
              </a:solidFill>
              <a:effectLst/>
              <a:uLnTx/>
              <a:uFillTx/>
              <a:latin typeface="Lucida Sans" pitchFamily="34" charset="0"/>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January ~  $3</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February ~$5</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March ~ $6</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April ~ $2</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May ~ $8</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June ~ $3</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July ~ $5</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August ~ $3</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September ~$4</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October ~ $11</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November ~$3</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December ~ $2</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sp>
        <p:nvSpPr>
          <p:cNvPr id="5" name="Title 1"/>
          <p:cNvSpPr txBox="1">
            <a:spLocks/>
          </p:cNvSpPr>
          <p:nvPr/>
        </p:nvSpPr>
        <p:spPr>
          <a:xfrm>
            <a:off x="4343400" y="1600200"/>
            <a:ext cx="4191000" cy="4953000"/>
          </a:xfrm>
          <a:prstGeom prst="rect">
            <a:avLst/>
          </a:prstGeom>
          <a:solidFill>
            <a:schemeClr val="accent2">
              <a:lumMod val="75000"/>
            </a:scheme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1" i="0" u="none" strike="noStrike" kern="1200" cap="none" spc="0" normalizeH="0" baseline="0" noProof="0" dirty="0" smtClean="0">
              <a:ln>
                <a:noFill/>
              </a:ln>
              <a:solidFill>
                <a:schemeClr val="bg1"/>
              </a:solidFill>
              <a:effectLst/>
              <a:uLnTx/>
              <a:uFillTx/>
              <a:latin typeface="Lucida Sans"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bg1"/>
                </a:solidFill>
                <a:effectLst/>
                <a:uLnTx/>
                <a:uFillTx/>
                <a:latin typeface="Lucida Sans" pitchFamily="34" charset="0"/>
              </a:rPr>
              <a:t>Gwen:</a:t>
            </a:r>
            <a:endParaRPr kumimoji="0" lang="en-US" sz="2800" b="1" i="0" u="none" strike="noStrike" kern="1200" cap="none" spc="0" normalizeH="0" noProof="0" dirty="0" smtClean="0">
              <a:ln>
                <a:noFill/>
              </a:ln>
              <a:solidFill>
                <a:schemeClr val="bg1"/>
              </a:solidFill>
              <a:effectLst/>
              <a:uLnTx/>
              <a:uFillTx/>
              <a:latin typeface="Lucida Sans" pitchFamily="34" charset="0"/>
            </a:endParaRPr>
          </a:p>
          <a:p>
            <a:pPr lvl="0" algn="r">
              <a:spcBef>
                <a:spcPct val="0"/>
              </a:spcBef>
              <a:defRPr/>
            </a:pPr>
            <a:r>
              <a:rPr lang="en-US" sz="2400" b="1" dirty="0" smtClean="0">
                <a:solidFill>
                  <a:schemeClr val="bg1"/>
                </a:solidFill>
                <a:latin typeface="Lucida Bright" pitchFamily="18" charset="0"/>
              </a:rPr>
              <a:t>January ~  $4</a:t>
            </a:r>
          </a:p>
          <a:p>
            <a:pPr lvl="0" algn="r">
              <a:spcBef>
                <a:spcPct val="0"/>
              </a:spcBef>
              <a:defRPr/>
            </a:pPr>
            <a:r>
              <a:rPr lang="en-US" sz="2400" b="1" dirty="0" smtClean="0">
                <a:solidFill>
                  <a:schemeClr val="bg1"/>
                </a:solidFill>
                <a:latin typeface="Lucida Bright" pitchFamily="18" charset="0"/>
              </a:rPr>
              <a:t>February ~$4</a:t>
            </a:r>
          </a:p>
          <a:p>
            <a:pPr lvl="0" algn="r">
              <a:spcBef>
                <a:spcPct val="0"/>
              </a:spcBef>
              <a:defRPr/>
            </a:pPr>
            <a:r>
              <a:rPr lang="en-US" sz="2400" b="1" dirty="0" smtClean="0">
                <a:solidFill>
                  <a:schemeClr val="bg1"/>
                </a:solidFill>
                <a:latin typeface="Lucida Bright" pitchFamily="18" charset="0"/>
              </a:rPr>
              <a:t>March ~ $4</a:t>
            </a:r>
          </a:p>
          <a:p>
            <a:pPr lvl="0" algn="r">
              <a:spcBef>
                <a:spcPct val="0"/>
              </a:spcBef>
              <a:defRPr/>
            </a:pPr>
            <a:r>
              <a:rPr lang="en-US" sz="2400" b="1" dirty="0" smtClean="0">
                <a:solidFill>
                  <a:schemeClr val="bg1"/>
                </a:solidFill>
                <a:latin typeface="Lucida Bright" pitchFamily="18" charset="0"/>
              </a:rPr>
              <a:t>April ~ $4</a:t>
            </a:r>
          </a:p>
          <a:p>
            <a:pPr lvl="0" algn="r">
              <a:spcBef>
                <a:spcPct val="0"/>
              </a:spcBef>
              <a:defRPr/>
            </a:pPr>
            <a:r>
              <a:rPr lang="en-US" sz="2400" b="1" dirty="0" smtClean="0">
                <a:solidFill>
                  <a:schemeClr val="bg1"/>
                </a:solidFill>
                <a:latin typeface="Lucida Bright" pitchFamily="18" charset="0"/>
              </a:rPr>
              <a:t>May ~ $4</a:t>
            </a:r>
          </a:p>
          <a:p>
            <a:pPr lvl="0" algn="r">
              <a:spcBef>
                <a:spcPct val="0"/>
              </a:spcBef>
              <a:defRPr/>
            </a:pPr>
            <a:r>
              <a:rPr lang="en-US" sz="2400" b="1" dirty="0" smtClean="0">
                <a:solidFill>
                  <a:schemeClr val="bg1"/>
                </a:solidFill>
                <a:latin typeface="Lucida Bright" pitchFamily="18" charset="0"/>
              </a:rPr>
              <a:t>June ~ $4</a:t>
            </a:r>
          </a:p>
          <a:p>
            <a:pPr lvl="0" algn="r">
              <a:spcBef>
                <a:spcPct val="0"/>
              </a:spcBef>
              <a:defRPr/>
            </a:pPr>
            <a:r>
              <a:rPr lang="en-US" sz="2400" b="1" dirty="0" smtClean="0">
                <a:solidFill>
                  <a:schemeClr val="bg1"/>
                </a:solidFill>
                <a:latin typeface="Lucida Bright" pitchFamily="18" charset="0"/>
              </a:rPr>
              <a:t>July ~ $4</a:t>
            </a:r>
          </a:p>
          <a:p>
            <a:pPr lvl="0" algn="r">
              <a:spcBef>
                <a:spcPct val="0"/>
              </a:spcBef>
              <a:defRPr/>
            </a:pPr>
            <a:r>
              <a:rPr lang="en-US" sz="2400" b="1" dirty="0" smtClean="0">
                <a:solidFill>
                  <a:schemeClr val="bg1"/>
                </a:solidFill>
                <a:latin typeface="Lucida Bright" pitchFamily="18" charset="0"/>
              </a:rPr>
              <a:t>August ~ $4</a:t>
            </a:r>
          </a:p>
          <a:p>
            <a:pPr lvl="0" algn="r">
              <a:spcBef>
                <a:spcPct val="0"/>
              </a:spcBef>
              <a:defRPr/>
            </a:pPr>
            <a:r>
              <a:rPr lang="en-US" sz="2400" b="1" dirty="0" smtClean="0">
                <a:solidFill>
                  <a:schemeClr val="bg1"/>
                </a:solidFill>
                <a:latin typeface="Lucida Bright" pitchFamily="18" charset="0"/>
              </a:rPr>
              <a:t>September ~$4</a:t>
            </a:r>
          </a:p>
          <a:p>
            <a:pPr lvl="0" algn="r">
              <a:spcBef>
                <a:spcPct val="0"/>
              </a:spcBef>
              <a:defRPr/>
            </a:pPr>
            <a:r>
              <a:rPr lang="en-US" sz="2400" b="1" dirty="0" smtClean="0">
                <a:solidFill>
                  <a:schemeClr val="bg1"/>
                </a:solidFill>
                <a:latin typeface="Lucida Bright" pitchFamily="18" charset="0"/>
              </a:rPr>
              <a:t>October ~ $4</a:t>
            </a:r>
          </a:p>
          <a:p>
            <a:pPr lvl="0" algn="r">
              <a:spcBef>
                <a:spcPct val="0"/>
              </a:spcBef>
              <a:defRPr/>
            </a:pPr>
            <a:r>
              <a:rPr lang="en-US" sz="2400" b="1" dirty="0" smtClean="0">
                <a:solidFill>
                  <a:schemeClr val="bg1"/>
                </a:solidFill>
                <a:latin typeface="Lucida Bright" pitchFamily="18" charset="0"/>
              </a:rPr>
              <a:t>November ~$4</a:t>
            </a:r>
          </a:p>
          <a:p>
            <a:pPr lvl="0" algn="r">
              <a:spcBef>
                <a:spcPct val="0"/>
              </a:spcBef>
              <a:defRPr/>
            </a:pPr>
            <a:r>
              <a:rPr lang="en-US" sz="2400" b="1" dirty="0" smtClean="0">
                <a:solidFill>
                  <a:schemeClr val="bg1"/>
                </a:solidFill>
                <a:latin typeface="Lucida Bright" pitchFamily="18" charset="0"/>
              </a:rPr>
              <a:t>December ~ $4</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sp>
        <p:nvSpPr>
          <p:cNvPr id="7" name="TextBox 6"/>
          <p:cNvSpPr txBox="1"/>
          <p:nvPr/>
        </p:nvSpPr>
        <p:spPr>
          <a:xfrm>
            <a:off x="685800" y="381000"/>
            <a:ext cx="7620000" cy="1200329"/>
          </a:xfrm>
          <a:prstGeom prst="rect">
            <a:avLst/>
          </a:prstGeom>
          <a:noFill/>
        </p:spPr>
        <p:txBody>
          <a:bodyPr wrap="square" rtlCol="0">
            <a:spAutoFit/>
          </a:bodyPr>
          <a:lstStyle/>
          <a:p>
            <a:r>
              <a:rPr lang="en-US" sz="2400" b="1" dirty="0" smtClean="0"/>
              <a:t>Both girls put a few dollars from their allowance into their personal savings account—also known as a piggy bank.  Find out how much money each girl saved last year. </a:t>
            </a:r>
            <a:endParaRPr lang="en-US" sz="2400" b="1" dirty="0"/>
          </a:p>
        </p:txBody>
      </p:sp>
      <p:pic>
        <p:nvPicPr>
          <p:cNvPr id="4098" name="Picture 2" descr="C:\Documents and Settings\1434\Local Settings\Temporary Internet Files\Content.IE5\JN52QXPF\MCj04134840000[1].wmf"/>
          <p:cNvPicPr>
            <a:picLocks noChangeAspect="1" noChangeArrowheads="1"/>
          </p:cNvPicPr>
          <p:nvPr/>
        </p:nvPicPr>
        <p:blipFill>
          <a:blip r:embed="rId2" cstate="print"/>
          <a:srcRect/>
          <a:stretch>
            <a:fillRect/>
          </a:stretch>
        </p:blipFill>
        <p:spPr bwMode="auto">
          <a:xfrm>
            <a:off x="3200400" y="2133600"/>
            <a:ext cx="2966519" cy="3052233"/>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Point Star 3"/>
          <p:cNvSpPr/>
          <p:nvPr/>
        </p:nvSpPr>
        <p:spPr>
          <a:xfrm>
            <a:off x="3810000" y="42672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3733800" y="37338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3733800" y="32004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3733800" y="26670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4495800" y="42672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4419600" y="37338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4419600" y="32004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4419600" y="26670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5181600" y="26670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5181600" y="37338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5181600" y="32004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5181600" y="42672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733800" y="1828800"/>
            <a:ext cx="1828800" cy="769441"/>
          </a:xfrm>
          <a:prstGeom prst="rect">
            <a:avLst/>
          </a:prstGeom>
          <a:noFill/>
        </p:spPr>
        <p:txBody>
          <a:bodyPr wrap="square" lIns="91440" tIns="45720" rIns="91440" bIns="45720">
            <a:spAutoFit/>
          </a:bodyPr>
          <a:lstStyle/>
          <a:p>
            <a:pPr algn="ctr"/>
            <a:r>
              <a:rPr lang="en-US" sz="4400" b="1" cap="none" spc="0" dirty="0" smtClean="0">
                <a:ln w="18000">
                  <a:noFill/>
                  <a:prstDash val="solid"/>
                  <a:miter lim="800000"/>
                </a:ln>
                <a:effectLst>
                  <a:outerShdw blurRad="25500" dist="23000" dir="7020000" algn="tl">
                    <a:srgbClr val="000000">
                      <a:alpha val="50000"/>
                    </a:srgbClr>
                  </a:outerShdw>
                </a:effectLst>
                <a:latin typeface="Constantia" pitchFamily="18" charset="0"/>
                <a:ea typeface="Arial Unicode MS" pitchFamily="34" charset="-128"/>
                <a:cs typeface="Arial Unicode MS" pitchFamily="34" charset="-128"/>
              </a:rPr>
              <a:t>array</a:t>
            </a:r>
            <a:endParaRPr lang="en-US" sz="4400" b="1" cap="none" spc="0" dirty="0">
              <a:ln w="18000">
                <a:noFill/>
                <a:prstDash val="solid"/>
                <a:miter lim="800000"/>
              </a:ln>
              <a:effectLst>
                <a:outerShdw blurRad="25500" dist="23000" dir="7020000" algn="tl">
                  <a:srgbClr val="000000">
                    <a:alpha val="50000"/>
                  </a:srgbClr>
                </a:outerShdw>
              </a:effectLst>
              <a:latin typeface="Constantia" pitchFamily="18" charset="0"/>
              <a:ea typeface="Arial Unicode MS" pitchFamily="34" charset="-128"/>
              <a:cs typeface="Arial Unicode MS" pitchFamily="34" charset="-128"/>
            </a:endParaRPr>
          </a:p>
        </p:txBody>
      </p:sp>
      <p:sp>
        <p:nvSpPr>
          <p:cNvPr id="18" name="Text Box 9"/>
          <p:cNvSpPr txBox="1">
            <a:spLocks noChangeArrowheads="1"/>
          </p:cNvSpPr>
          <p:nvPr/>
        </p:nvSpPr>
        <p:spPr bwMode="auto">
          <a:xfrm>
            <a:off x="762000" y="5105400"/>
            <a:ext cx="8001000" cy="1077218"/>
          </a:xfrm>
          <a:prstGeom prst="rect">
            <a:avLst/>
          </a:prstGeom>
          <a:noFill/>
          <a:ln w="9525">
            <a:noFill/>
            <a:miter lim="800000"/>
            <a:headEnd/>
            <a:tailEnd/>
          </a:ln>
        </p:spPr>
        <p:txBody>
          <a:bodyPr>
            <a:spAutoFit/>
          </a:bodyPr>
          <a:lstStyle/>
          <a:p>
            <a:pPr>
              <a:spcBef>
                <a:spcPct val="50000"/>
              </a:spcBef>
            </a:pPr>
            <a:r>
              <a:rPr lang="en-US" sz="3200" b="1" dirty="0" smtClean="0"/>
              <a:t>A rectangular arrangement of quantities in rows and columns</a:t>
            </a:r>
            <a:endParaRPr lang="en-US" sz="3200" b="1" dirty="0">
              <a:solidFill>
                <a:schemeClr val="accent2">
                  <a:lumMod val="75000"/>
                </a:schemeClr>
              </a:solidFill>
            </a:endParaRPr>
          </a:p>
        </p:txBody>
      </p:sp>
      <p:sp>
        <p:nvSpPr>
          <p:cNvPr id="19" name="Rectangle 7"/>
          <p:cNvSpPr>
            <a:spLocks noChangeArrowheads="1"/>
          </p:cNvSpPr>
          <p:nvPr/>
        </p:nvSpPr>
        <p:spPr bwMode="auto">
          <a:xfrm>
            <a:off x="381000" y="609600"/>
            <a:ext cx="8229600" cy="1143000"/>
          </a:xfrm>
          <a:prstGeom prst="rect">
            <a:avLst/>
          </a:prstGeom>
          <a:noFill/>
          <a:ln w="9525">
            <a:noFill/>
            <a:miter lim="800000"/>
            <a:headEnd/>
            <a:tailEnd/>
          </a:ln>
        </p:spPr>
        <p:txBody>
          <a:bodyPr anchor="ctr"/>
          <a:lstStyle/>
          <a:p>
            <a:r>
              <a:rPr lang="en-US" sz="4400" b="1" dirty="0" smtClean="0">
                <a:solidFill>
                  <a:srgbClr val="00B050"/>
                </a:solidFill>
                <a:latin typeface="Kristen ITC" pitchFamily="66" charset="0"/>
              </a:rPr>
              <a:t>MATH Vocabulary Word</a:t>
            </a:r>
            <a:endParaRPr lang="en-US" sz="4400" b="1"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3352800" y="2057400"/>
            <a:ext cx="1981200" cy="2057400"/>
            <a:chOff x="3733800" y="2667000"/>
            <a:chExt cx="1981200" cy="2057400"/>
          </a:xfrm>
        </p:grpSpPr>
        <p:sp>
          <p:nvSpPr>
            <p:cNvPr id="4" name="5-Point Star 3"/>
            <p:cNvSpPr/>
            <p:nvPr/>
          </p:nvSpPr>
          <p:spPr>
            <a:xfrm>
              <a:off x="3810000" y="42672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3733800" y="37338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3733800" y="32004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3733800" y="26670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4495800" y="42672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4419600" y="37338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4419600" y="32004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4419600" y="26670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5181600" y="26670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5181600" y="37338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5181600" y="32004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5181600" y="4267200"/>
              <a:ext cx="533400" cy="4572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 Box 9"/>
          <p:cNvSpPr txBox="1">
            <a:spLocks noChangeArrowheads="1"/>
          </p:cNvSpPr>
          <p:nvPr/>
        </p:nvSpPr>
        <p:spPr bwMode="auto">
          <a:xfrm>
            <a:off x="533400" y="4419600"/>
            <a:ext cx="4876800" cy="2062103"/>
          </a:xfrm>
          <a:prstGeom prst="rect">
            <a:avLst/>
          </a:prstGeom>
          <a:noFill/>
          <a:ln w="9525">
            <a:noFill/>
            <a:miter lim="800000"/>
            <a:headEnd/>
            <a:tailEnd/>
          </a:ln>
        </p:spPr>
        <p:txBody>
          <a:bodyPr wrap="square">
            <a:spAutoFit/>
          </a:bodyPr>
          <a:lstStyle/>
          <a:p>
            <a:pPr algn="ctr">
              <a:spcBef>
                <a:spcPct val="50000"/>
              </a:spcBef>
            </a:pPr>
            <a:r>
              <a:rPr lang="en-US" sz="3200" b="1" dirty="0" smtClean="0">
                <a:solidFill>
                  <a:schemeClr val="accent2">
                    <a:lumMod val="75000"/>
                  </a:schemeClr>
                </a:solidFill>
              </a:rPr>
              <a:t>Count the rows and columns to create the </a:t>
            </a:r>
            <a:r>
              <a:rPr lang="en-US" sz="3200" b="1" u="sng" dirty="0" smtClean="0">
                <a:solidFill>
                  <a:srgbClr val="0070C0"/>
                </a:solidFill>
              </a:rPr>
              <a:t>multiplication sentence </a:t>
            </a:r>
            <a:r>
              <a:rPr lang="en-US" sz="3200" b="1" dirty="0" smtClean="0">
                <a:solidFill>
                  <a:schemeClr val="accent2">
                    <a:lumMod val="75000"/>
                  </a:schemeClr>
                </a:solidFill>
              </a:rPr>
              <a:t>that goes with this array.</a:t>
            </a:r>
            <a:endParaRPr lang="en-US" sz="3200" b="1" dirty="0">
              <a:solidFill>
                <a:schemeClr val="accent2">
                  <a:lumMod val="75000"/>
                </a:schemeClr>
              </a:solidFill>
            </a:endParaRPr>
          </a:p>
        </p:txBody>
      </p:sp>
      <p:sp>
        <p:nvSpPr>
          <p:cNvPr id="19" name="Rectangle 7"/>
          <p:cNvSpPr>
            <a:spLocks noChangeArrowheads="1"/>
          </p:cNvSpPr>
          <p:nvPr/>
        </p:nvSpPr>
        <p:spPr bwMode="auto">
          <a:xfrm>
            <a:off x="381000" y="609600"/>
            <a:ext cx="8229600" cy="1143000"/>
          </a:xfrm>
          <a:prstGeom prst="rect">
            <a:avLst/>
          </a:prstGeom>
          <a:noFill/>
          <a:ln w="9525">
            <a:noFill/>
            <a:miter lim="800000"/>
            <a:headEnd/>
            <a:tailEnd/>
          </a:ln>
        </p:spPr>
        <p:txBody>
          <a:bodyPr anchor="ctr"/>
          <a:lstStyle/>
          <a:p>
            <a:r>
              <a:rPr lang="en-US" sz="4400" b="1" dirty="0" smtClean="0">
                <a:solidFill>
                  <a:srgbClr val="00B050"/>
                </a:solidFill>
                <a:latin typeface="Kristen ITC" pitchFamily="66" charset="0"/>
              </a:rPr>
              <a:t>There is a number sentence that goes with this array.</a:t>
            </a:r>
            <a:endParaRPr lang="en-US" sz="4400" b="1" dirty="0">
              <a:solidFill>
                <a:srgbClr val="00B050"/>
              </a:solidFill>
              <a:latin typeface="Kristen ITC" pitchFamily="66" charset="0"/>
            </a:endParaRPr>
          </a:p>
        </p:txBody>
      </p:sp>
      <p:sp>
        <p:nvSpPr>
          <p:cNvPr id="22" name="TextBox 21"/>
          <p:cNvSpPr txBox="1"/>
          <p:nvPr/>
        </p:nvSpPr>
        <p:spPr>
          <a:xfrm>
            <a:off x="1371600" y="2743200"/>
            <a:ext cx="1447800" cy="646331"/>
          </a:xfrm>
          <a:prstGeom prst="rect">
            <a:avLst/>
          </a:prstGeom>
          <a:noFill/>
        </p:spPr>
        <p:txBody>
          <a:bodyPr wrap="square" rtlCol="0">
            <a:spAutoFit/>
          </a:bodyPr>
          <a:lstStyle/>
          <a:p>
            <a:r>
              <a:rPr lang="en-US" sz="3600" b="1" dirty="0" smtClean="0">
                <a:solidFill>
                  <a:srgbClr val="0070C0"/>
                </a:solidFill>
              </a:rPr>
              <a:t>4 rows</a:t>
            </a:r>
            <a:endParaRPr lang="en-US" sz="3600" b="1" dirty="0">
              <a:solidFill>
                <a:srgbClr val="0070C0"/>
              </a:solidFill>
            </a:endParaRPr>
          </a:p>
        </p:txBody>
      </p:sp>
      <p:sp>
        <p:nvSpPr>
          <p:cNvPr id="23" name="TextBox 22"/>
          <p:cNvSpPr txBox="1"/>
          <p:nvPr/>
        </p:nvSpPr>
        <p:spPr>
          <a:xfrm>
            <a:off x="5867400" y="3048000"/>
            <a:ext cx="2514600" cy="584775"/>
          </a:xfrm>
          <a:prstGeom prst="rect">
            <a:avLst/>
          </a:prstGeom>
          <a:noFill/>
        </p:spPr>
        <p:txBody>
          <a:bodyPr vert="horz" wrap="square" rtlCol="0">
            <a:spAutoFit/>
          </a:bodyPr>
          <a:lstStyle/>
          <a:p>
            <a:r>
              <a:rPr lang="en-US" sz="3200" b="1" dirty="0" smtClean="0">
                <a:solidFill>
                  <a:schemeClr val="accent2">
                    <a:lumMod val="75000"/>
                  </a:schemeClr>
                </a:solidFill>
              </a:rPr>
              <a:t>3</a:t>
            </a:r>
            <a:r>
              <a:rPr lang="en-US" sz="3200" b="1" dirty="0" smtClean="0"/>
              <a:t> </a:t>
            </a:r>
            <a:r>
              <a:rPr lang="en-US" sz="3200" b="1" dirty="0" smtClean="0">
                <a:solidFill>
                  <a:schemeClr val="accent2">
                    <a:lumMod val="75000"/>
                  </a:schemeClr>
                </a:solidFill>
              </a:rPr>
              <a:t>columns</a:t>
            </a:r>
            <a:endParaRPr lang="en-US" sz="3200" b="1" dirty="0">
              <a:solidFill>
                <a:schemeClr val="accent2">
                  <a:lumMod val="75000"/>
                </a:schemeClr>
              </a:solidFill>
            </a:endParaRPr>
          </a:p>
        </p:txBody>
      </p:sp>
      <p:sp>
        <p:nvSpPr>
          <p:cNvPr id="24" name="Rounded Rectangle 23"/>
          <p:cNvSpPr/>
          <p:nvPr/>
        </p:nvSpPr>
        <p:spPr>
          <a:xfrm>
            <a:off x="3276600" y="2133600"/>
            <a:ext cx="2209800" cy="533400"/>
          </a:xfrm>
          <a:prstGeom prst="roundRect">
            <a:avLst/>
          </a:prstGeom>
          <a:solidFill>
            <a:schemeClr val="accent1">
              <a:alpha val="10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3352800" y="2667000"/>
            <a:ext cx="2133600" cy="457200"/>
          </a:xfrm>
          <a:prstGeom prst="roundRect">
            <a:avLst/>
          </a:prstGeom>
          <a:solidFill>
            <a:schemeClr val="accent1">
              <a:alpha val="10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3276600" y="3124200"/>
            <a:ext cx="2209800" cy="533400"/>
          </a:xfrm>
          <a:prstGeom prst="roundRect">
            <a:avLst/>
          </a:prstGeom>
          <a:solidFill>
            <a:schemeClr val="accent1">
              <a:alpha val="10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3276600" y="3733800"/>
            <a:ext cx="2209800" cy="381000"/>
          </a:xfrm>
          <a:prstGeom prst="roundRect">
            <a:avLst/>
          </a:prstGeom>
          <a:solidFill>
            <a:schemeClr val="accent1">
              <a:alpha val="10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4724400" y="2057400"/>
            <a:ext cx="762000" cy="2057400"/>
          </a:xfrm>
          <a:prstGeom prst="roundRect">
            <a:avLst/>
          </a:prstGeom>
          <a:solidFill>
            <a:schemeClr val="accent1">
              <a:alpha val="10000"/>
            </a:schemeClr>
          </a:solidFill>
          <a:ln w="508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3962400" y="2057400"/>
            <a:ext cx="762000" cy="2057400"/>
          </a:xfrm>
          <a:prstGeom prst="roundRect">
            <a:avLst/>
          </a:prstGeom>
          <a:solidFill>
            <a:schemeClr val="accent1">
              <a:alpha val="10000"/>
            </a:schemeClr>
          </a:solidFill>
          <a:ln w="508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3200400" y="2057400"/>
            <a:ext cx="762000" cy="2057400"/>
          </a:xfrm>
          <a:prstGeom prst="roundRect">
            <a:avLst/>
          </a:prstGeom>
          <a:solidFill>
            <a:schemeClr val="accent1">
              <a:alpha val="10000"/>
            </a:schemeClr>
          </a:solidFill>
          <a:ln w="508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6172200" y="3962400"/>
            <a:ext cx="1518364"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3 x 4</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2" name="Rectangle 31"/>
          <p:cNvSpPr/>
          <p:nvPr/>
        </p:nvSpPr>
        <p:spPr>
          <a:xfrm>
            <a:off x="6324600" y="4953000"/>
            <a:ext cx="1518364"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4 x 3</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amond(in)">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diamond(in)">
                                      <p:cBhvr>
                                        <p:cTn id="12" dur="20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additive="base">
                                        <p:cTn id="17" dur="500" fill="hold"/>
                                        <p:tgtEl>
                                          <p:spTgt spid="30"/>
                                        </p:tgtEl>
                                        <p:attrNameLst>
                                          <p:attrName>ppt_x</p:attrName>
                                        </p:attrNameLst>
                                      </p:cBhvr>
                                      <p:tavLst>
                                        <p:tav tm="0">
                                          <p:val>
                                            <p:strVal val="#ppt_x"/>
                                          </p:val>
                                        </p:tav>
                                        <p:tav tm="100000">
                                          <p:val>
                                            <p:strVal val="#ppt_x"/>
                                          </p:val>
                                        </p:tav>
                                      </p:tavLst>
                                    </p:anim>
                                    <p:anim calcmode="lin" valueType="num">
                                      <p:cBhvr additive="base">
                                        <p:cTn id="1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fill="hold"/>
                                        <p:tgtEl>
                                          <p:spTgt spid="29"/>
                                        </p:tgtEl>
                                        <p:attrNameLst>
                                          <p:attrName>ppt_x</p:attrName>
                                        </p:attrNameLst>
                                      </p:cBhvr>
                                      <p:tavLst>
                                        <p:tav tm="0">
                                          <p:val>
                                            <p:strVal val="#ppt_x"/>
                                          </p:val>
                                        </p:tav>
                                        <p:tav tm="100000">
                                          <p:val>
                                            <p:strVal val="#ppt_x"/>
                                          </p:val>
                                        </p:tav>
                                      </p:tavLst>
                                    </p:anim>
                                    <p:anim calcmode="lin" valueType="num">
                                      <p:cBhvr additive="base">
                                        <p:cTn id="2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additive="base">
                                        <p:cTn id="29" dur="500" fill="hold"/>
                                        <p:tgtEl>
                                          <p:spTgt spid="28"/>
                                        </p:tgtEl>
                                        <p:attrNameLst>
                                          <p:attrName>ppt_x</p:attrName>
                                        </p:attrNameLst>
                                      </p:cBhvr>
                                      <p:tavLst>
                                        <p:tav tm="0">
                                          <p:val>
                                            <p:strVal val="#ppt_x"/>
                                          </p:val>
                                        </p:tav>
                                        <p:tav tm="100000">
                                          <p:val>
                                            <p:strVal val="#ppt_x"/>
                                          </p:val>
                                        </p:tav>
                                      </p:tavLst>
                                    </p:anim>
                                    <p:anim calcmode="lin" valueType="num">
                                      <p:cBhvr additive="base">
                                        <p:cTn id="3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diamond(in)">
                                      <p:cBhvr>
                                        <p:cTn id="35" dur="2000"/>
                                        <p:tgtEl>
                                          <p:spTgt spid="31"/>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diamond(in)">
                                      <p:cBhvr>
                                        <p:cTn id="40" dur="2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8" grpId="0" animBg="1"/>
      <p:bldP spid="29" grpId="0" animBg="1"/>
      <p:bldP spid="30"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7E1E9"/>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609600" y="533400"/>
            <a:ext cx="4724400" cy="2381250"/>
          </a:xfrm>
          <a:prstGeom prst="rect">
            <a:avLst/>
          </a:prstGeom>
          <a:solidFill>
            <a:srgbClr val="0DFF7A">
              <a:alpha val="77647"/>
            </a:srgb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ysClr val="windowText" lastClr="000000"/>
                </a:solidFill>
                <a:effectLst/>
                <a:uLnTx/>
                <a:uFillTx/>
                <a:latin typeface="Lucida Bright" pitchFamily="18" charset="0"/>
              </a:rPr>
              <a:t>Kim &amp;</a:t>
            </a:r>
            <a:r>
              <a:rPr kumimoji="0" lang="en-US" sz="2400" b="1" i="0" u="none" strike="noStrike" kern="1200" cap="none" spc="0" normalizeH="0" noProof="0" dirty="0" smtClean="0">
                <a:ln>
                  <a:noFill/>
                </a:ln>
                <a:solidFill>
                  <a:sysClr val="windowText" lastClr="000000"/>
                </a:solidFill>
                <a:effectLst/>
                <a:uLnTx/>
                <a:uFillTx/>
                <a:latin typeface="Lucida Bright" pitchFamily="18" charset="0"/>
              </a:rPr>
              <a:t> Gwen enjoy</a:t>
            </a:r>
            <a:r>
              <a:rPr lang="en-US" sz="2400" b="1" dirty="0" smtClean="0">
                <a:solidFill>
                  <a:sysClr val="windowText" lastClr="000000"/>
                </a:solidFill>
                <a:latin typeface="Lucida Bright" pitchFamily="18" charset="0"/>
              </a:rPr>
              <a:t> shopping together for birthday presents for all of their relatives who have September birthdays.  </a:t>
            </a: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pic>
        <p:nvPicPr>
          <p:cNvPr id="7" name="Content Placeholder 3" descr="me_n_kim.jpg"/>
          <p:cNvPicPr>
            <a:picLocks noChangeAspect="1"/>
          </p:cNvPicPr>
          <p:nvPr/>
        </p:nvPicPr>
        <p:blipFill>
          <a:blip r:embed="rId2" cstate="print"/>
          <a:stretch>
            <a:fillRect/>
          </a:stretch>
        </p:blipFill>
        <p:spPr>
          <a:xfrm>
            <a:off x="4648200" y="2743200"/>
            <a:ext cx="2909888" cy="2909888"/>
          </a:xfrm>
          <a:prstGeom prst="rect">
            <a:avLst/>
          </a:prstGeom>
          <a:ln w="76200">
            <a:solidFill>
              <a:schemeClr val="accent2">
                <a:satMod val="140000"/>
              </a:schemeClr>
            </a:solidFill>
          </a:ln>
        </p:spPr>
      </p:pic>
      <p:pic>
        <p:nvPicPr>
          <p:cNvPr id="1026" name="Picture 2" descr="C:\Documents and Settings\1434\Local Settings\Temporary Internet Files\Content.IE5\WD71UUT9\MCj04119860000[1].wmf"/>
          <p:cNvPicPr>
            <a:picLocks noChangeAspect="1" noChangeArrowheads="1"/>
          </p:cNvPicPr>
          <p:nvPr/>
        </p:nvPicPr>
        <p:blipFill>
          <a:blip r:embed="rId3" cstate="print"/>
          <a:srcRect/>
          <a:stretch>
            <a:fillRect/>
          </a:stretch>
        </p:blipFill>
        <p:spPr bwMode="auto">
          <a:xfrm>
            <a:off x="1066800" y="3733800"/>
            <a:ext cx="1752600" cy="1931333"/>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
          <p:cNvSpPr txBox="1">
            <a:spLocks noChangeArrowheads="1"/>
          </p:cNvSpPr>
          <p:nvPr/>
        </p:nvSpPr>
        <p:spPr bwMode="auto">
          <a:xfrm>
            <a:off x="381000" y="457200"/>
            <a:ext cx="4876800" cy="2062103"/>
          </a:xfrm>
          <a:prstGeom prst="rect">
            <a:avLst/>
          </a:prstGeom>
          <a:noFill/>
          <a:ln w="9525">
            <a:noFill/>
            <a:miter lim="800000"/>
            <a:headEnd/>
            <a:tailEnd/>
          </a:ln>
        </p:spPr>
        <p:txBody>
          <a:bodyPr wrap="square">
            <a:spAutoFit/>
          </a:bodyPr>
          <a:lstStyle/>
          <a:p>
            <a:pPr algn="ctr">
              <a:spcBef>
                <a:spcPct val="50000"/>
              </a:spcBef>
            </a:pPr>
            <a:r>
              <a:rPr lang="en-US" sz="3200" b="1" dirty="0" smtClean="0">
                <a:solidFill>
                  <a:schemeClr val="accent2">
                    <a:lumMod val="75000"/>
                  </a:schemeClr>
                </a:solidFill>
              </a:rPr>
              <a:t>Count the rows and columns to create the </a:t>
            </a:r>
            <a:r>
              <a:rPr lang="en-US" sz="3200" b="1" u="sng" dirty="0" smtClean="0">
                <a:solidFill>
                  <a:srgbClr val="0070C0"/>
                </a:solidFill>
              </a:rPr>
              <a:t>multiplication sentence </a:t>
            </a:r>
            <a:r>
              <a:rPr lang="en-US" sz="3200" b="1" dirty="0" smtClean="0">
                <a:solidFill>
                  <a:schemeClr val="accent2">
                    <a:lumMod val="75000"/>
                  </a:schemeClr>
                </a:solidFill>
              </a:rPr>
              <a:t>that goes with this array.</a:t>
            </a:r>
            <a:endParaRPr lang="en-US" sz="3200" b="1" dirty="0">
              <a:solidFill>
                <a:schemeClr val="accent2">
                  <a:lumMod val="75000"/>
                </a:schemeClr>
              </a:solidFill>
            </a:endParaRPr>
          </a:p>
        </p:txBody>
      </p:sp>
      <p:sp>
        <p:nvSpPr>
          <p:cNvPr id="3" name="Smiley Face 2"/>
          <p:cNvSpPr/>
          <p:nvPr/>
        </p:nvSpPr>
        <p:spPr>
          <a:xfrm>
            <a:off x="4953000" y="5638800"/>
            <a:ext cx="9144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miley Face 3"/>
          <p:cNvSpPr/>
          <p:nvPr/>
        </p:nvSpPr>
        <p:spPr>
          <a:xfrm>
            <a:off x="4953000" y="4648200"/>
            <a:ext cx="914400" cy="838200"/>
          </a:xfrm>
          <a:prstGeom prst="smileyFace">
            <a:avLst>
              <a:gd name="adj" fmla="val 46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miley Face 4"/>
          <p:cNvSpPr/>
          <p:nvPr/>
        </p:nvSpPr>
        <p:spPr>
          <a:xfrm>
            <a:off x="6248400" y="5638800"/>
            <a:ext cx="9144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miley Face 5"/>
          <p:cNvSpPr/>
          <p:nvPr/>
        </p:nvSpPr>
        <p:spPr>
          <a:xfrm>
            <a:off x="6248400" y="4648200"/>
            <a:ext cx="9144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miley Face 6"/>
          <p:cNvSpPr/>
          <p:nvPr/>
        </p:nvSpPr>
        <p:spPr>
          <a:xfrm>
            <a:off x="4876800" y="3733800"/>
            <a:ext cx="9144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miley Face 7"/>
          <p:cNvSpPr/>
          <p:nvPr/>
        </p:nvSpPr>
        <p:spPr>
          <a:xfrm>
            <a:off x="6172200" y="3657600"/>
            <a:ext cx="9144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miley Face 8"/>
          <p:cNvSpPr/>
          <p:nvPr/>
        </p:nvSpPr>
        <p:spPr>
          <a:xfrm>
            <a:off x="6172200" y="2667000"/>
            <a:ext cx="9144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miley Face 9"/>
          <p:cNvSpPr/>
          <p:nvPr/>
        </p:nvSpPr>
        <p:spPr>
          <a:xfrm>
            <a:off x="4876800" y="2667000"/>
            <a:ext cx="9144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38200" y="2895600"/>
            <a:ext cx="1447800" cy="646331"/>
          </a:xfrm>
          <a:prstGeom prst="rect">
            <a:avLst/>
          </a:prstGeom>
          <a:noFill/>
        </p:spPr>
        <p:txBody>
          <a:bodyPr wrap="square" rtlCol="0">
            <a:spAutoFit/>
          </a:bodyPr>
          <a:lstStyle/>
          <a:p>
            <a:r>
              <a:rPr lang="en-US" sz="3600" b="1" dirty="0" smtClean="0">
                <a:solidFill>
                  <a:srgbClr val="0070C0"/>
                </a:solidFill>
              </a:rPr>
              <a:t>4 rows</a:t>
            </a:r>
            <a:endParaRPr lang="en-US" sz="3600" b="1" dirty="0">
              <a:solidFill>
                <a:srgbClr val="0070C0"/>
              </a:solidFill>
            </a:endParaRPr>
          </a:p>
        </p:txBody>
      </p:sp>
      <p:sp>
        <p:nvSpPr>
          <p:cNvPr id="12" name="TextBox 11"/>
          <p:cNvSpPr txBox="1"/>
          <p:nvPr/>
        </p:nvSpPr>
        <p:spPr>
          <a:xfrm>
            <a:off x="1219200" y="3733800"/>
            <a:ext cx="2514600" cy="584775"/>
          </a:xfrm>
          <a:prstGeom prst="rect">
            <a:avLst/>
          </a:prstGeom>
          <a:noFill/>
        </p:spPr>
        <p:txBody>
          <a:bodyPr vert="horz" wrap="square" rtlCol="0">
            <a:spAutoFit/>
          </a:bodyPr>
          <a:lstStyle/>
          <a:p>
            <a:r>
              <a:rPr lang="en-US" sz="3200" b="1" dirty="0" smtClean="0">
                <a:solidFill>
                  <a:schemeClr val="accent2">
                    <a:lumMod val="75000"/>
                  </a:schemeClr>
                </a:solidFill>
              </a:rPr>
              <a:t>2</a:t>
            </a:r>
            <a:r>
              <a:rPr lang="en-US" sz="3200" b="1" dirty="0" smtClean="0"/>
              <a:t> </a:t>
            </a:r>
            <a:r>
              <a:rPr lang="en-US" sz="3200" b="1" dirty="0" smtClean="0">
                <a:solidFill>
                  <a:schemeClr val="accent2">
                    <a:lumMod val="75000"/>
                  </a:schemeClr>
                </a:solidFill>
              </a:rPr>
              <a:t>columns</a:t>
            </a:r>
            <a:endParaRPr lang="en-US" sz="3200" b="1" dirty="0">
              <a:solidFill>
                <a:schemeClr val="accent2">
                  <a:lumMod val="75000"/>
                </a:schemeClr>
              </a:solidFill>
            </a:endParaRPr>
          </a:p>
        </p:txBody>
      </p:sp>
      <p:sp>
        <p:nvSpPr>
          <p:cNvPr id="13" name="Rectangle 12"/>
          <p:cNvSpPr/>
          <p:nvPr/>
        </p:nvSpPr>
        <p:spPr>
          <a:xfrm>
            <a:off x="1752600" y="4724400"/>
            <a:ext cx="1518364"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4 x 2</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4" name="Rectangle 13"/>
          <p:cNvSpPr/>
          <p:nvPr/>
        </p:nvSpPr>
        <p:spPr>
          <a:xfrm>
            <a:off x="2362200" y="5638800"/>
            <a:ext cx="1518364"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2 x 4</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amond(in)">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amond(in)">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diamond(in)">
                                      <p:cBhvr>
                                        <p:cTn id="2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
          <p:cNvSpPr txBox="1">
            <a:spLocks noChangeArrowheads="1"/>
          </p:cNvSpPr>
          <p:nvPr/>
        </p:nvSpPr>
        <p:spPr bwMode="auto">
          <a:xfrm>
            <a:off x="0" y="228600"/>
            <a:ext cx="4876800" cy="2062103"/>
          </a:xfrm>
          <a:prstGeom prst="rect">
            <a:avLst/>
          </a:prstGeom>
          <a:noFill/>
          <a:ln w="9525">
            <a:noFill/>
            <a:miter lim="800000"/>
            <a:headEnd/>
            <a:tailEnd/>
          </a:ln>
        </p:spPr>
        <p:txBody>
          <a:bodyPr wrap="square">
            <a:spAutoFit/>
          </a:bodyPr>
          <a:lstStyle/>
          <a:p>
            <a:pPr algn="ctr">
              <a:spcBef>
                <a:spcPct val="50000"/>
              </a:spcBef>
            </a:pPr>
            <a:r>
              <a:rPr lang="en-US" sz="3200" b="1" dirty="0" smtClean="0">
                <a:solidFill>
                  <a:schemeClr val="accent2">
                    <a:lumMod val="75000"/>
                  </a:schemeClr>
                </a:solidFill>
              </a:rPr>
              <a:t>Count the rows and columns to create the </a:t>
            </a:r>
            <a:r>
              <a:rPr lang="en-US" sz="3200" b="1" u="sng" dirty="0" smtClean="0">
                <a:solidFill>
                  <a:srgbClr val="0070C0"/>
                </a:solidFill>
              </a:rPr>
              <a:t>multiplication sentence </a:t>
            </a:r>
            <a:r>
              <a:rPr lang="en-US" sz="3200" b="1" dirty="0" smtClean="0">
                <a:solidFill>
                  <a:schemeClr val="accent2">
                    <a:lumMod val="75000"/>
                  </a:schemeClr>
                </a:solidFill>
              </a:rPr>
              <a:t>that goes with this array.</a:t>
            </a:r>
            <a:endParaRPr lang="en-US" sz="3200" b="1" dirty="0">
              <a:solidFill>
                <a:schemeClr val="accent2">
                  <a:lumMod val="75000"/>
                </a:schemeClr>
              </a:solidFill>
            </a:endParaRPr>
          </a:p>
        </p:txBody>
      </p:sp>
      <p:sp>
        <p:nvSpPr>
          <p:cNvPr id="11" name="TextBox 10"/>
          <p:cNvSpPr txBox="1"/>
          <p:nvPr/>
        </p:nvSpPr>
        <p:spPr>
          <a:xfrm>
            <a:off x="838200" y="2895600"/>
            <a:ext cx="1447800" cy="646331"/>
          </a:xfrm>
          <a:prstGeom prst="rect">
            <a:avLst/>
          </a:prstGeom>
          <a:noFill/>
        </p:spPr>
        <p:txBody>
          <a:bodyPr wrap="square" rtlCol="0">
            <a:spAutoFit/>
          </a:bodyPr>
          <a:lstStyle/>
          <a:p>
            <a:r>
              <a:rPr lang="en-US" sz="3600" b="1" dirty="0" smtClean="0">
                <a:solidFill>
                  <a:srgbClr val="0070C0"/>
                </a:solidFill>
              </a:rPr>
              <a:t>5 rows</a:t>
            </a:r>
            <a:endParaRPr lang="en-US" sz="3600" b="1" dirty="0">
              <a:solidFill>
                <a:srgbClr val="0070C0"/>
              </a:solidFill>
            </a:endParaRPr>
          </a:p>
        </p:txBody>
      </p:sp>
      <p:sp>
        <p:nvSpPr>
          <p:cNvPr id="12" name="TextBox 11"/>
          <p:cNvSpPr txBox="1"/>
          <p:nvPr/>
        </p:nvSpPr>
        <p:spPr>
          <a:xfrm>
            <a:off x="1219200" y="3733800"/>
            <a:ext cx="2514600" cy="584775"/>
          </a:xfrm>
          <a:prstGeom prst="rect">
            <a:avLst/>
          </a:prstGeom>
          <a:noFill/>
        </p:spPr>
        <p:txBody>
          <a:bodyPr vert="horz" wrap="square" rtlCol="0">
            <a:spAutoFit/>
          </a:bodyPr>
          <a:lstStyle/>
          <a:p>
            <a:r>
              <a:rPr lang="en-US" sz="3200" b="1" dirty="0" smtClean="0">
                <a:solidFill>
                  <a:schemeClr val="accent2">
                    <a:lumMod val="75000"/>
                  </a:schemeClr>
                </a:solidFill>
              </a:rPr>
              <a:t>3</a:t>
            </a:r>
            <a:r>
              <a:rPr lang="en-US" sz="3200" b="1" dirty="0" smtClean="0"/>
              <a:t> </a:t>
            </a:r>
            <a:r>
              <a:rPr lang="en-US" sz="3200" b="1" dirty="0" smtClean="0">
                <a:solidFill>
                  <a:schemeClr val="accent2">
                    <a:lumMod val="75000"/>
                  </a:schemeClr>
                </a:solidFill>
              </a:rPr>
              <a:t>columns</a:t>
            </a:r>
            <a:endParaRPr lang="en-US" sz="3200" b="1" dirty="0">
              <a:solidFill>
                <a:schemeClr val="accent2">
                  <a:lumMod val="75000"/>
                </a:schemeClr>
              </a:solidFill>
            </a:endParaRPr>
          </a:p>
        </p:txBody>
      </p:sp>
      <p:sp>
        <p:nvSpPr>
          <p:cNvPr id="13" name="Rectangle 12"/>
          <p:cNvSpPr/>
          <p:nvPr/>
        </p:nvSpPr>
        <p:spPr>
          <a:xfrm>
            <a:off x="1752600" y="4724400"/>
            <a:ext cx="1518364"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5 x 3</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4" name="Rectangle 13"/>
          <p:cNvSpPr/>
          <p:nvPr/>
        </p:nvSpPr>
        <p:spPr>
          <a:xfrm>
            <a:off x="2362200" y="5638800"/>
            <a:ext cx="1518364"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3 x 5</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5" name="7-Point Star 14"/>
          <p:cNvSpPr/>
          <p:nvPr/>
        </p:nvSpPr>
        <p:spPr>
          <a:xfrm>
            <a:off x="4648200" y="2438400"/>
            <a:ext cx="990600" cy="838200"/>
          </a:xfrm>
          <a:prstGeom prst="star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7-Point Star 15"/>
          <p:cNvSpPr/>
          <p:nvPr/>
        </p:nvSpPr>
        <p:spPr>
          <a:xfrm>
            <a:off x="6019800" y="1219200"/>
            <a:ext cx="990600" cy="838200"/>
          </a:xfrm>
          <a:prstGeom prst="star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7-Point Star 16"/>
          <p:cNvSpPr/>
          <p:nvPr/>
        </p:nvSpPr>
        <p:spPr>
          <a:xfrm>
            <a:off x="7086600" y="1219200"/>
            <a:ext cx="990600" cy="838200"/>
          </a:xfrm>
          <a:prstGeom prst="star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7-Point Star 17"/>
          <p:cNvSpPr/>
          <p:nvPr/>
        </p:nvSpPr>
        <p:spPr>
          <a:xfrm>
            <a:off x="7086600" y="2286000"/>
            <a:ext cx="990600" cy="838200"/>
          </a:xfrm>
          <a:prstGeom prst="star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7-Point Star 18"/>
          <p:cNvSpPr/>
          <p:nvPr/>
        </p:nvSpPr>
        <p:spPr>
          <a:xfrm>
            <a:off x="5867400" y="3429000"/>
            <a:ext cx="990600" cy="838200"/>
          </a:xfrm>
          <a:prstGeom prst="star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7-Point Star 19"/>
          <p:cNvSpPr/>
          <p:nvPr/>
        </p:nvSpPr>
        <p:spPr>
          <a:xfrm>
            <a:off x="7086600" y="3352800"/>
            <a:ext cx="990600" cy="838200"/>
          </a:xfrm>
          <a:prstGeom prst="star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7-Point Star 20"/>
          <p:cNvSpPr/>
          <p:nvPr/>
        </p:nvSpPr>
        <p:spPr>
          <a:xfrm>
            <a:off x="4648200" y="4419600"/>
            <a:ext cx="990600" cy="838200"/>
          </a:xfrm>
          <a:prstGeom prst="star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7-Point Star 21"/>
          <p:cNvSpPr/>
          <p:nvPr/>
        </p:nvSpPr>
        <p:spPr>
          <a:xfrm>
            <a:off x="5867400" y="4343400"/>
            <a:ext cx="990600" cy="838200"/>
          </a:xfrm>
          <a:prstGeom prst="star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7-Point Star 22"/>
          <p:cNvSpPr/>
          <p:nvPr/>
        </p:nvSpPr>
        <p:spPr>
          <a:xfrm>
            <a:off x="7086600" y="4267200"/>
            <a:ext cx="990600" cy="838200"/>
          </a:xfrm>
          <a:prstGeom prst="star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7-Point Star 23"/>
          <p:cNvSpPr/>
          <p:nvPr/>
        </p:nvSpPr>
        <p:spPr>
          <a:xfrm>
            <a:off x="7086600" y="5257800"/>
            <a:ext cx="990600" cy="838200"/>
          </a:xfrm>
          <a:prstGeom prst="star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7-Point Star 24"/>
          <p:cNvSpPr/>
          <p:nvPr/>
        </p:nvSpPr>
        <p:spPr>
          <a:xfrm>
            <a:off x="5867400" y="5257800"/>
            <a:ext cx="990600" cy="838200"/>
          </a:xfrm>
          <a:prstGeom prst="star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7-Point Star 25"/>
          <p:cNvSpPr/>
          <p:nvPr/>
        </p:nvSpPr>
        <p:spPr>
          <a:xfrm>
            <a:off x="4648200" y="5257800"/>
            <a:ext cx="990600" cy="838200"/>
          </a:xfrm>
          <a:prstGeom prst="star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7-Point Star 26"/>
          <p:cNvSpPr/>
          <p:nvPr/>
        </p:nvSpPr>
        <p:spPr>
          <a:xfrm>
            <a:off x="4572000" y="3505200"/>
            <a:ext cx="990600" cy="838200"/>
          </a:xfrm>
          <a:prstGeom prst="star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7-Point Star 27"/>
          <p:cNvSpPr/>
          <p:nvPr/>
        </p:nvSpPr>
        <p:spPr>
          <a:xfrm>
            <a:off x="5943600" y="2362200"/>
            <a:ext cx="990600" cy="838200"/>
          </a:xfrm>
          <a:prstGeom prst="star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7-Point Star 28"/>
          <p:cNvSpPr/>
          <p:nvPr/>
        </p:nvSpPr>
        <p:spPr>
          <a:xfrm>
            <a:off x="4724400" y="1295400"/>
            <a:ext cx="990600" cy="838200"/>
          </a:xfrm>
          <a:prstGeom prst="star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amond(in)">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amond(in)">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diamond(in)">
                                      <p:cBhvr>
                                        <p:cTn id="2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09600" y="533400"/>
            <a:ext cx="4724400" cy="3048000"/>
          </a:xfrm>
          <a:prstGeom prst="rect">
            <a:avLst/>
          </a:prstGeom>
          <a:solidFill>
            <a:srgbClr val="00B050">
              <a:alpha val="78000"/>
            </a:srgb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ysClr val="windowText" lastClr="000000"/>
                </a:solidFill>
                <a:effectLst/>
                <a:uLnTx/>
                <a:uFillTx/>
                <a:latin typeface="Lucida Bright" pitchFamily="18" charset="0"/>
              </a:rPr>
              <a:t>Kim bought</a:t>
            </a:r>
            <a:r>
              <a:rPr kumimoji="0" lang="en-US" sz="2400" b="1" i="0" u="none" strike="noStrike" kern="1200" cap="none" spc="0" normalizeH="0" noProof="0" dirty="0" smtClean="0">
                <a:ln>
                  <a:noFill/>
                </a:ln>
                <a:solidFill>
                  <a:sysClr val="windowText" lastClr="000000"/>
                </a:solidFill>
                <a:effectLst/>
                <a:uLnTx/>
                <a:uFillTx/>
                <a:latin typeface="Lucida Bright" pitchFamily="18" charset="0"/>
              </a:rPr>
              <a:t> </a:t>
            </a:r>
            <a:r>
              <a:rPr kumimoji="0" lang="en-US" sz="2400" b="1" i="0" u="none" strike="noStrike" kern="1200" cap="none" spc="0" normalizeH="0" noProof="0" dirty="0" smtClean="0">
                <a:ln>
                  <a:noFill/>
                </a:ln>
                <a:solidFill>
                  <a:sysClr val="windowText" lastClr="000000"/>
                </a:solidFill>
                <a:effectLst/>
                <a:uLnTx/>
                <a:uFillTx/>
                <a:latin typeface="Lucida Bright" pitchFamily="18" charset="0"/>
              </a:rPr>
              <a:t>these </a:t>
            </a:r>
            <a:r>
              <a:rPr kumimoji="0" lang="en-US" sz="2400" b="1" i="0" u="none" strike="noStrike" kern="1200" cap="none" spc="0" normalizeH="0" noProof="0" dirty="0" smtClean="0">
                <a:ln>
                  <a:noFill/>
                </a:ln>
                <a:solidFill>
                  <a:sysClr val="windowText" lastClr="000000"/>
                </a:solidFill>
                <a:effectLst/>
                <a:uLnTx/>
                <a:uFillTx/>
                <a:latin typeface="Lucida Bright" pitchFamily="18" charset="0"/>
              </a:rPr>
              <a:t>items</a:t>
            </a:r>
            <a:r>
              <a:rPr kumimoji="0" lang="en-US" sz="2400" b="1" i="0" u="none" strike="noStrike" kern="1200" cap="none" spc="0" normalizeH="0" noProof="0" dirty="0" smtClean="0">
                <a:ln>
                  <a:noFill/>
                </a:ln>
                <a:solidFill>
                  <a:sysClr val="windowText" lastClr="000000"/>
                </a:solidFill>
                <a:effectLst/>
                <a:uLnTx/>
                <a:uFillTx/>
                <a:latin typeface="Lucida Bright" pitchFamily="18"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noProof="0" dirty="0" smtClean="0">
              <a:ln>
                <a:noFill/>
              </a:ln>
              <a:solidFill>
                <a:sysClr val="windowText" lastClr="000000"/>
              </a:solidFill>
              <a:effectLst/>
              <a:uLnTx/>
              <a:uFillTx/>
              <a:latin typeface="Lucida Bright" pitchFamily="18" charset="0"/>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Shirt </a:t>
            </a:r>
            <a:r>
              <a:rPr lang="en-US" sz="2400" b="1" dirty="0" smtClean="0">
                <a:solidFill>
                  <a:sysClr val="windowText" lastClr="000000"/>
                </a:solidFill>
                <a:latin typeface="Lucida Bright" pitchFamily="18" charset="0"/>
              </a:rPr>
              <a:t>            ~$</a:t>
            </a:r>
            <a:r>
              <a:rPr lang="en-US" sz="2400" b="1" dirty="0" smtClean="0">
                <a:solidFill>
                  <a:sysClr val="windowText" lastClr="000000"/>
                </a:solidFill>
                <a:latin typeface="Lucida Bright" pitchFamily="18" charset="0"/>
              </a:rPr>
              <a:t>31</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Candles </a:t>
            </a:r>
            <a:r>
              <a:rPr lang="en-US" sz="2400" b="1" dirty="0" smtClean="0">
                <a:solidFill>
                  <a:sysClr val="windowText" lastClr="000000"/>
                </a:solidFill>
                <a:latin typeface="Lucida Bright" pitchFamily="18" charset="0"/>
              </a:rPr>
              <a:t>       ~$</a:t>
            </a:r>
            <a:r>
              <a:rPr lang="en-US" sz="2400" b="1" dirty="0" smtClean="0">
                <a:solidFill>
                  <a:sysClr val="windowText" lastClr="000000"/>
                </a:solidFill>
                <a:latin typeface="Lucida Bright" pitchFamily="18" charset="0"/>
              </a:rPr>
              <a:t>15</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Slippers </a:t>
            </a:r>
            <a:r>
              <a:rPr lang="en-US" sz="2400" b="1" dirty="0" smtClean="0">
                <a:solidFill>
                  <a:sysClr val="windowText" lastClr="000000"/>
                </a:solidFill>
                <a:latin typeface="Lucida Bright" pitchFamily="18" charset="0"/>
              </a:rPr>
              <a:t>       ~$</a:t>
            </a:r>
            <a:r>
              <a:rPr lang="en-US" sz="2400" b="1" dirty="0" smtClean="0">
                <a:solidFill>
                  <a:sysClr val="windowText" lastClr="000000"/>
                </a:solidFill>
                <a:latin typeface="Lucida Bright" pitchFamily="18" charset="0"/>
              </a:rPr>
              <a:t>24</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Photo Album~$17</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sp>
        <p:nvSpPr>
          <p:cNvPr id="5" name="Title 1"/>
          <p:cNvSpPr txBox="1">
            <a:spLocks/>
          </p:cNvSpPr>
          <p:nvPr/>
        </p:nvSpPr>
        <p:spPr>
          <a:xfrm>
            <a:off x="4267200" y="2362200"/>
            <a:ext cx="4495800" cy="4267200"/>
          </a:xfrm>
          <a:prstGeom prst="rect">
            <a:avLst/>
          </a:prstGeom>
          <a:solidFill>
            <a:schemeClr val="accent2">
              <a:lumMod val="75000"/>
            </a:scheme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Lucida Bright" pitchFamily="18" charset="0"/>
              </a:rPr>
              <a:t>Gwen  could not decide what</a:t>
            </a:r>
            <a:r>
              <a:rPr kumimoji="0" lang="en-US" sz="2400" b="1" i="0" u="none" strike="noStrike" kern="1200" cap="none" spc="0" normalizeH="0" noProof="0" dirty="0" smtClean="0">
                <a:ln>
                  <a:noFill/>
                </a:ln>
                <a:solidFill>
                  <a:schemeClr val="bg1"/>
                </a:solidFill>
                <a:effectLst/>
                <a:uLnTx/>
                <a:uFillTx/>
                <a:latin typeface="Lucida Bright" pitchFamily="18" charset="0"/>
              </a:rPr>
              <a:t> to get.  Finally, she decided to get gift certificates.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noProof="0" dirty="0" smtClean="0">
              <a:ln>
                <a:noFill/>
              </a:ln>
              <a:solidFill>
                <a:schemeClr val="bg1"/>
              </a:solidFill>
              <a:effectLst/>
              <a:uLnTx/>
              <a:uFillTx/>
              <a:latin typeface="Lucida Bright" pitchFamily="18" charset="0"/>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chemeClr val="bg1"/>
                </a:solidFill>
                <a:latin typeface="Lucida Bright" pitchFamily="18" charset="0"/>
              </a:rPr>
              <a:t>Gift Certificate ~ $20</a:t>
            </a:r>
          </a:p>
          <a:p>
            <a:pPr>
              <a:spcBef>
                <a:spcPct val="0"/>
              </a:spcBef>
              <a:buFont typeface="Arial" pitchFamily="34" charset="0"/>
              <a:buChar char="•"/>
              <a:defRPr/>
            </a:pPr>
            <a:r>
              <a:rPr lang="en-US" sz="2400" b="1" dirty="0" smtClean="0">
                <a:solidFill>
                  <a:schemeClr val="bg1"/>
                </a:solidFill>
                <a:latin typeface="Lucida Bright" pitchFamily="18" charset="0"/>
              </a:rPr>
              <a:t>Gift Certificate ~ $20</a:t>
            </a:r>
          </a:p>
          <a:p>
            <a:pPr>
              <a:spcBef>
                <a:spcPct val="0"/>
              </a:spcBef>
              <a:buFont typeface="Arial" pitchFamily="34" charset="0"/>
              <a:buChar char="•"/>
              <a:defRPr/>
            </a:pPr>
            <a:r>
              <a:rPr lang="en-US" sz="2400" b="1" dirty="0" smtClean="0">
                <a:solidFill>
                  <a:schemeClr val="bg1"/>
                </a:solidFill>
                <a:latin typeface="Lucida Bright" pitchFamily="18" charset="0"/>
              </a:rPr>
              <a:t>Gift Certificate ~ $20</a:t>
            </a:r>
          </a:p>
          <a:p>
            <a:pPr>
              <a:spcBef>
                <a:spcPct val="0"/>
              </a:spcBef>
              <a:buFont typeface="Arial" pitchFamily="34" charset="0"/>
              <a:buChar char="•"/>
              <a:defRPr/>
            </a:pPr>
            <a:r>
              <a:rPr lang="en-US" sz="2400" b="1" dirty="0" smtClean="0">
                <a:solidFill>
                  <a:schemeClr val="bg1"/>
                </a:solidFill>
                <a:latin typeface="Lucida Bright" pitchFamily="18" charset="0"/>
              </a:rPr>
              <a:t>Gift Certificate ~ $20</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pic>
        <p:nvPicPr>
          <p:cNvPr id="1027" name="Picture 3" descr="C:\Documents and Settings\1434\Local Settings\Temporary Internet Files\Content.IE5\XYQ4ZZ1F\MCj04082140000[1].wmf"/>
          <p:cNvPicPr>
            <a:picLocks noChangeAspect="1" noChangeArrowheads="1"/>
          </p:cNvPicPr>
          <p:nvPr/>
        </p:nvPicPr>
        <p:blipFill>
          <a:blip r:embed="rId2" cstate="print"/>
          <a:srcRect/>
          <a:stretch>
            <a:fillRect/>
          </a:stretch>
        </p:blipFill>
        <p:spPr bwMode="auto">
          <a:xfrm>
            <a:off x="1295400" y="4267200"/>
            <a:ext cx="1828800" cy="16319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09600" y="381000"/>
            <a:ext cx="6781800" cy="3048000"/>
          </a:xfrm>
          <a:prstGeom prst="rect">
            <a:avLst/>
          </a:prstGeom>
          <a:solidFill>
            <a:srgbClr val="0DFF7A">
              <a:alpha val="78000"/>
            </a:srgb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ysClr val="windowText" lastClr="000000"/>
                </a:solidFill>
                <a:effectLst/>
                <a:uLnTx/>
                <a:uFillTx/>
                <a:latin typeface="Lucida Bright" pitchFamily="18" charset="0"/>
              </a:rPr>
              <a:t>Kim enjoys reading</a:t>
            </a:r>
            <a:r>
              <a:rPr kumimoji="0" lang="en-US" sz="2400" b="1" i="0" u="none" strike="noStrike" kern="1200" cap="none" spc="0" normalizeH="0" noProof="0" dirty="0" smtClean="0">
                <a:ln>
                  <a:noFill/>
                </a:ln>
                <a:solidFill>
                  <a:sysClr val="windowText" lastClr="000000"/>
                </a:solidFill>
                <a:effectLst/>
                <a:uLnTx/>
                <a:uFillTx/>
                <a:latin typeface="Lucida Bright" pitchFamily="18" charset="0"/>
              </a:rPr>
              <a:t> mysteries.  She read:</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noProof="0" dirty="0" smtClean="0">
              <a:ln>
                <a:noFill/>
              </a:ln>
              <a:solidFill>
                <a:sysClr val="windowText" lastClr="000000"/>
              </a:solidFill>
              <a:effectLst/>
              <a:uLnTx/>
              <a:uFillTx/>
              <a:latin typeface="Lucida Bright" pitchFamily="18" charset="0"/>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3 books  ~ in September</a:t>
            </a:r>
          </a:p>
          <a:p>
            <a:pPr lvl="0">
              <a:spcBef>
                <a:spcPct val="0"/>
              </a:spcBef>
              <a:buFont typeface="Arial" pitchFamily="34" charset="0"/>
              <a:buChar char="•"/>
              <a:defRPr/>
            </a:pPr>
            <a:r>
              <a:rPr lang="en-US" sz="2400" b="1" dirty="0" smtClean="0">
                <a:solidFill>
                  <a:sysClr val="windowText" lastClr="000000"/>
                </a:solidFill>
                <a:latin typeface="Lucida Bright" pitchFamily="18" charset="0"/>
              </a:rPr>
              <a:t>5 books  ~ in October </a:t>
            </a:r>
          </a:p>
          <a:p>
            <a:pPr lvl="0">
              <a:spcBef>
                <a:spcPct val="0"/>
              </a:spcBef>
              <a:buFont typeface="Arial" pitchFamily="34" charset="0"/>
              <a:buChar char="•"/>
              <a:defRPr/>
            </a:pPr>
            <a:r>
              <a:rPr lang="en-US" sz="2400" b="1" dirty="0" smtClean="0">
                <a:solidFill>
                  <a:sysClr val="windowText" lastClr="000000"/>
                </a:solidFill>
                <a:latin typeface="Lucida Bright" pitchFamily="18" charset="0"/>
              </a:rPr>
              <a:t>2 books  ~ in November</a:t>
            </a:r>
          </a:p>
          <a:p>
            <a:pPr lvl="0">
              <a:spcBef>
                <a:spcPct val="0"/>
              </a:spcBef>
              <a:buFont typeface="Arial" pitchFamily="34" charset="0"/>
              <a:buChar char="•"/>
              <a:defRPr/>
            </a:pPr>
            <a:r>
              <a:rPr lang="en-US" sz="2400" b="1" dirty="0" smtClean="0">
                <a:solidFill>
                  <a:sysClr val="windowText" lastClr="000000"/>
                </a:solidFill>
                <a:latin typeface="Lucida Bright" pitchFamily="18" charset="0"/>
              </a:rPr>
              <a:t>6 books  ~ in December </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sp>
        <p:nvSpPr>
          <p:cNvPr id="5" name="Title 1"/>
          <p:cNvSpPr txBox="1">
            <a:spLocks/>
          </p:cNvSpPr>
          <p:nvPr/>
        </p:nvSpPr>
        <p:spPr>
          <a:xfrm>
            <a:off x="3276600" y="2971800"/>
            <a:ext cx="5562600" cy="3505200"/>
          </a:xfrm>
          <a:prstGeom prst="rect">
            <a:avLst/>
          </a:prstGeom>
          <a:solidFill>
            <a:schemeClr val="accent2">
              <a:lumMod val="75000"/>
            </a:scheme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Lucida Bright" pitchFamily="18" charset="0"/>
              </a:rPr>
              <a:t>Gwen  read</a:t>
            </a:r>
            <a:r>
              <a:rPr kumimoji="0" lang="en-US" sz="2400" b="1" i="0" u="none" strike="noStrike" kern="1200" cap="none" spc="0" normalizeH="0" noProof="0" dirty="0" smtClean="0">
                <a:ln>
                  <a:noFill/>
                </a:ln>
                <a:solidFill>
                  <a:schemeClr val="bg1"/>
                </a:solidFill>
                <a:effectLst/>
                <a:uLnTx/>
                <a:uFillTx/>
                <a:latin typeface="Lucida Bright" pitchFamily="18" charset="0"/>
              </a:rPr>
              <a:t> historical fiction books.  She read:</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noProof="0" dirty="0" smtClean="0">
              <a:ln>
                <a:noFill/>
              </a:ln>
              <a:solidFill>
                <a:schemeClr val="bg1"/>
              </a:solidFill>
              <a:effectLst/>
              <a:uLnTx/>
              <a:uFillTx/>
              <a:latin typeface="Lucida Bright" pitchFamily="18" charset="0"/>
            </a:endParaRPr>
          </a:p>
          <a:p>
            <a:pPr lvl="0">
              <a:spcBef>
                <a:spcPct val="0"/>
              </a:spcBef>
              <a:buFont typeface="Arial" pitchFamily="34" charset="0"/>
              <a:buChar char="•"/>
              <a:defRPr/>
            </a:pPr>
            <a:r>
              <a:rPr lang="en-US" sz="2400" b="1" dirty="0" smtClean="0">
                <a:solidFill>
                  <a:schemeClr val="bg1"/>
                </a:solidFill>
                <a:latin typeface="Lucida Bright" pitchFamily="18" charset="0"/>
              </a:rPr>
              <a:t>4 books  ~ in September</a:t>
            </a:r>
          </a:p>
          <a:p>
            <a:pPr lvl="0">
              <a:spcBef>
                <a:spcPct val="0"/>
              </a:spcBef>
              <a:buFont typeface="Arial" pitchFamily="34" charset="0"/>
              <a:buChar char="•"/>
              <a:defRPr/>
            </a:pPr>
            <a:r>
              <a:rPr lang="en-US" sz="2400" b="1" dirty="0" smtClean="0">
                <a:solidFill>
                  <a:schemeClr val="bg1"/>
                </a:solidFill>
                <a:latin typeface="Lucida Bright" pitchFamily="18" charset="0"/>
              </a:rPr>
              <a:t>4 books  ~ in October </a:t>
            </a:r>
          </a:p>
          <a:p>
            <a:pPr lvl="0">
              <a:spcBef>
                <a:spcPct val="0"/>
              </a:spcBef>
              <a:buFont typeface="Arial" pitchFamily="34" charset="0"/>
              <a:buChar char="•"/>
              <a:defRPr/>
            </a:pPr>
            <a:r>
              <a:rPr lang="en-US" sz="2400" b="1" dirty="0" smtClean="0">
                <a:solidFill>
                  <a:schemeClr val="bg1"/>
                </a:solidFill>
                <a:latin typeface="Lucida Bright" pitchFamily="18" charset="0"/>
              </a:rPr>
              <a:t>4 books  ~ in November</a:t>
            </a:r>
          </a:p>
          <a:p>
            <a:pPr lvl="0">
              <a:spcBef>
                <a:spcPct val="0"/>
              </a:spcBef>
              <a:buFont typeface="Arial" pitchFamily="34" charset="0"/>
              <a:buChar char="•"/>
              <a:defRPr/>
            </a:pPr>
            <a:r>
              <a:rPr lang="en-US" sz="2400" b="1" dirty="0" smtClean="0">
                <a:solidFill>
                  <a:schemeClr val="bg1"/>
                </a:solidFill>
                <a:latin typeface="Lucida Bright" pitchFamily="18" charset="0"/>
              </a:rPr>
              <a:t>4 books  ~ in December </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pic>
        <p:nvPicPr>
          <p:cNvPr id="2050" name="Picture 2" descr="C:\Documents and Settings\1434\Local Settings\Temporary Internet Files\Content.IE5\GX31X3UU\MPj04394190000[1].jpg"/>
          <p:cNvPicPr>
            <a:picLocks noChangeAspect="1" noChangeArrowheads="1"/>
          </p:cNvPicPr>
          <p:nvPr/>
        </p:nvPicPr>
        <p:blipFill>
          <a:blip r:embed="rId2" cstate="print"/>
          <a:srcRect/>
          <a:stretch>
            <a:fillRect/>
          </a:stretch>
        </p:blipFill>
        <p:spPr bwMode="auto">
          <a:xfrm>
            <a:off x="685800" y="3733800"/>
            <a:ext cx="1837944" cy="274515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09600" y="2057400"/>
            <a:ext cx="4724400" cy="3048000"/>
          </a:xfrm>
          <a:prstGeom prst="rect">
            <a:avLst/>
          </a:prstGeom>
          <a:solidFill>
            <a:srgbClr val="0DFF7A">
              <a:alpha val="78000"/>
            </a:srgb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Lucida Sans" pitchFamily="34" charset="0"/>
              </a:rPr>
              <a:t>Kim: </a:t>
            </a:r>
            <a:endParaRPr kumimoji="0" lang="en-US" sz="3600" b="1" i="0" u="none" strike="noStrike" kern="1200" cap="none" spc="0" normalizeH="0" noProof="0" dirty="0" smtClean="0">
              <a:ln>
                <a:noFill/>
              </a:ln>
              <a:solidFill>
                <a:schemeClr val="tx1"/>
              </a:solidFill>
              <a:effectLst/>
              <a:uLnTx/>
              <a:uFillTx/>
              <a:latin typeface="Lucida Sans" pitchFamily="34" charset="0"/>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Monday </a:t>
            </a:r>
            <a:r>
              <a:rPr lang="en-US" sz="2400" b="1" dirty="0" smtClean="0">
                <a:solidFill>
                  <a:sysClr val="windowText" lastClr="000000"/>
                </a:solidFill>
                <a:latin typeface="Lucida Bright" pitchFamily="18" charset="0"/>
              </a:rPr>
              <a:t>      ~11</a:t>
            </a:r>
            <a:endParaRPr lang="en-US" sz="2400" b="1" dirty="0" smtClean="0">
              <a:solidFill>
                <a:sysClr val="windowText" lastClr="000000"/>
              </a:solidFill>
              <a:latin typeface="Lucida Bright" pitchFamily="18" charset="0"/>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Tuesday </a:t>
            </a:r>
            <a:r>
              <a:rPr lang="en-US" sz="2400" b="1" dirty="0" smtClean="0">
                <a:solidFill>
                  <a:sysClr val="windowText" lastClr="000000"/>
                </a:solidFill>
                <a:latin typeface="Lucida Bright" pitchFamily="18" charset="0"/>
              </a:rPr>
              <a:t>      ~</a:t>
            </a:r>
            <a:r>
              <a:rPr lang="en-US" sz="2400" b="1" dirty="0" smtClean="0">
                <a:solidFill>
                  <a:sysClr val="windowText" lastClr="000000"/>
                </a:solidFill>
                <a:latin typeface="Lucida Bright" pitchFamily="18" charset="0"/>
              </a:rPr>
              <a:t>15</a:t>
            </a:r>
          </a:p>
          <a:p>
            <a:pPr lvl="0">
              <a:spcBef>
                <a:spcPct val="0"/>
              </a:spcBef>
              <a:buFont typeface="Arial" pitchFamily="34" charset="0"/>
              <a:buChar char="•"/>
              <a:defRPr/>
            </a:pPr>
            <a:r>
              <a:rPr lang="en-US" sz="2400" b="1" dirty="0" smtClean="0">
                <a:solidFill>
                  <a:sysClr val="windowText" lastClr="000000"/>
                </a:solidFill>
                <a:latin typeface="Lucida Bright" pitchFamily="18" charset="0"/>
              </a:rPr>
              <a:t>Wednesday </a:t>
            </a:r>
            <a:r>
              <a:rPr lang="en-US" sz="2400" b="1" dirty="0" smtClean="0">
                <a:solidFill>
                  <a:sysClr val="windowText" lastClr="000000"/>
                </a:solidFill>
                <a:latin typeface="Lucida Bright" pitchFamily="18" charset="0"/>
              </a:rPr>
              <a:t> ~14</a:t>
            </a:r>
            <a:endParaRPr lang="en-US" sz="2400" b="1" dirty="0" smtClean="0">
              <a:solidFill>
                <a:sysClr val="windowText" lastClr="000000"/>
              </a:solidFill>
              <a:latin typeface="Lucida Bright" pitchFamily="18" charset="0"/>
            </a:endParaRPr>
          </a:p>
          <a:p>
            <a:pPr lvl="0">
              <a:spcBef>
                <a:spcPct val="0"/>
              </a:spcBef>
              <a:buFont typeface="Arial" pitchFamily="34" charset="0"/>
              <a:buChar char="•"/>
              <a:defRPr/>
            </a:pPr>
            <a:r>
              <a:rPr lang="en-US" sz="2400" b="1" dirty="0" smtClean="0">
                <a:solidFill>
                  <a:sysClr val="windowText" lastClr="000000"/>
                </a:solidFill>
                <a:latin typeface="Lucida Bright" pitchFamily="18" charset="0"/>
              </a:rPr>
              <a:t>Thursday </a:t>
            </a:r>
            <a:r>
              <a:rPr lang="en-US" sz="2400" b="1" dirty="0" smtClean="0">
                <a:solidFill>
                  <a:sysClr val="windowText" lastClr="000000"/>
                </a:solidFill>
                <a:latin typeface="Lucida Bright" pitchFamily="18" charset="0"/>
              </a:rPr>
              <a:t>    ~</a:t>
            </a:r>
            <a:r>
              <a:rPr lang="en-US" sz="2400" b="1" dirty="0" smtClean="0">
                <a:solidFill>
                  <a:sysClr val="windowText" lastClr="000000"/>
                </a:solidFill>
                <a:latin typeface="Lucida Bright" pitchFamily="18" charset="0"/>
              </a:rPr>
              <a:t>12</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sp>
        <p:nvSpPr>
          <p:cNvPr id="5" name="Title 1"/>
          <p:cNvSpPr txBox="1">
            <a:spLocks/>
          </p:cNvSpPr>
          <p:nvPr/>
        </p:nvSpPr>
        <p:spPr>
          <a:xfrm>
            <a:off x="4114800" y="3352800"/>
            <a:ext cx="3429000" cy="3200400"/>
          </a:xfrm>
          <a:prstGeom prst="rect">
            <a:avLst/>
          </a:prstGeom>
          <a:solidFill>
            <a:schemeClr val="accent2">
              <a:lumMod val="75000"/>
            </a:scheme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bg1"/>
                </a:solidFill>
                <a:effectLst/>
                <a:uLnTx/>
                <a:uFillTx/>
                <a:latin typeface="Lucida Sans" pitchFamily="34" charset="0"/>
              </a:rPr>
              <a:t>Gwen:</a:t>
            </a:r>
            <a:endParaRPr kumimoji="0" lang="en-US" sz="3200" b="1" i="0" u="none" strike="noStrike" kern="1200" cap="none" spc="0" normalizeH="0" noProof="0" dirty="0" smtClean="0">
              <a:ln>
                <a:noFill/>
              </a:ln>
              <a:solidFill>
                <a:schemeClr val="bg1"/>
              </a:solidFill>
              <a:effectLst/>
              <a:uLnTx/>
              <a:uFillTx/>
              <a:latin typeface="Lucida Sans"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noProof="0" dirty="0" smtClean="0">
              <a:ln>
                <a:noFill/>
              </a:ln>
              <a:solidFill>
                <a:sysClr val="windowText" lastClr="000000"/>
              </a:solidFill>
              <a:effectLst/>
              <a:uLnTx/>
              <a:uFillTx/>
              <a:latin typeface="Lucida Bright" pitchFamily="18" charset="0"/>
            </a:endParaRPr>
          </a:p>
          <a:p>
            <a:pPr lvl="0">
              <a:spcBef>
                <a:spcPct val="0"/>
              </a:spcBef>
              <a:buFont typeface="Arial" pitchFamily="34" charset="0"/>
              <a:buChar char="•"/>
              <a:defRPr/>
            </a:pPr>
            <a:r>
              <a:rPr lang="en-US" sz="2400" b="1" dirty="0" smtClean="0">
                <a:solidFill>
                  <a:schemeClr val="bg1"/>
                </a:solidFill>
                <a:latin typeface="Lucida Bright" pitchFamily="18" charset="0"/>
              </a:rPr>
              <a:t>Monday 	</a:t>
            </a:r>
            <a:r>
              <a:rPr lang="en-US" sz="2400" b="1" dirty="0" smtClean="0">
                <a:solidFill>
                  <a:schemeClr val="bg1"/>
                </a:solidFill>
                <a:latin typeface="Lucida Bright" pitchFamily="18" charset="0"/>
              </a:rPr>
              <a:t>   ~ </a:t>
            </a:r>
            <a:r>
              <a:rPr lang="en-US" sz="2400" b="1" dirty="0" smtClean="0">
                <a:solidFill>
                  <a:schemeClr val="bg1"/>
                </a:solidFill>
                <a:latin typeface="Lucida Bright" pitchFamily="18" charset="0"/>
              </a:rPr>
              <a:t>15</a:t>
            </a:r>
          </a:p>
          <a:p>
            <a:pPr lvl="0">
              <a:spcBef>
                <a:spcPct val="0"/>
              </a:spcBef>
              <a:buFont typeface="Arial" pitchFamily="34" charset="0"/>
              <a:buChar char="•"/>
              <a:defRPr/>
            </a:pPr>
            <a:r>
              <a:rPr lang="en-US" sz="2400" b="1" dirty="0" smtClean="0">
                <a:solidFill>
                  <a:schemeClr val="bg1"/>
                </a:solidFill>
                <a:latin typeface="Lucida Bright" pitchFamily="18" charset="0"/>
              </a:rPr>
              <a:t>Tuesday 	</a:t>
            </a:r>
            <a:r>
              <a:rPr lang="en-US" sz="2400" b="1" dirty="0" smtClean="0">
                <a:solidFill>
                  <a:schemeClr val="bg1"/>
                </a:solidFill>
                <a:latin typeface="Lucida Bright" pitchFamily="18" charset="0"/>
              </a:rPr>
              <a:t>   ~</a:t>
            </a:r>
            <a:r>
              <a:rPr lang="en-US" sz="2400" b="1" dirty="0" smtClean="0">
                <a:solidFill>
                  <a:schemeClr val="bg1"/>
                </a:solidFill>
                <a:latin typeface="Lucida Bright" pitchFamily="18" charset="0"/>
              </a:rPr>
              <a:t>15</a:t>
            </a:r>
          </a:p>
          <a:p>
            <a:pPr lvl="0">
              <a:spcBef>
                <a:spcPct val="0"/>
              </a:spcBef>
              <a:buFont typeface="Arial" pitchFamily="34" charset="0"/>
              <a:buChar char="•"/>
              <a:defRPr/>
            </a:pPr>
            <a:r>
              <a:rPr lang="en-US" sz="2400" b="1" dirty="0" smtClean="0">
                <a:solidFill>
                  <a:schemeClr val="bg1"/>
                </a:solidFill>
                <a:latin typeface="Lucida Bright" pitchFamily="18" charset="0"/>
              </a:rPr>
              <a:t>Wednesday </a:t>
            </a:r>
            <a:r>
              <a:rPr lang="en-US" sz="2400" b="1" dirty="0" smtClean="0">
                <a:solidFill>
                  <a:schemeClr val="bg1"/>
                </a:solidFill>
                <a:latin typeface="Lucida Bright" pitchFamily="18" charset="0"/>
              </a:rPr>
              <a:t> ~ </a:t>
            </a:r>
            <a:r>
              <a:rPr lang="en-US" sz="2400" b="1" dirty="0" smtClean="0">
                <a:solidFill>
                  <a:schemeClr val="bg1"/>
                </a:solidFill>
                <a:latin typeface="Lucida Bright" pitchFamily="18" charset="0"/>
              </a:rPr>
              <a:t>15</a:t>
            </a:r>
          </a:p>
          <a:p>
            <a:pPr lvl="0">
              <a:spcBef>
                <a:spcPct val="0"/>
              </a:spcBef>
              <a:buFont typeface="Arial" pitchFamily="34" charset="0"/>
              <a:buChar char="•"/>
              <a:defRPr/>
            </a:pPr>
            <a:r>
              <a:rPr lang="en-US" sz="2400" b="1" dirty="0" smtClean="0">
                <a:solidFill>
                  <a:schemeClr val="bg1"/>
                </a:solidFill>
                <a:latin typeface="Lucida Bright" pitchFamily="18" charset="0"/>
              </a:rPr>
              <a:t>Thursday 	</a:t>
            </a:r>
            <a:r>
              <a:rPr lang="en-US" sz="2400" b="1" dirty="0" smtClean="0">
                <a:solidFill>
                  <a:schemeClr val="bg1"/>
                </a:solidFill>
                <a:latin typeface="Lucida Bright" pitchFamily="18" charset="0"/>
              </a:rPr>
              <a:t>   ~</a:t>
            </a:r>
            <a:r>
              <a:rPr lang="en-US" sz="2400" b="1" dirty="0" smtClean="0">
                <a:solidFill>
                  <a:schemeClr val="bg1"/>
                </a:solidFill>
                <a:latin typeface="Lucida Bright" pitchFamily="18" charset="0"/>
              </a:rPr>
              <a:t>15</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pic>
        <p:nvPicPr>
          <p:cNvPr id="3074" name="Picture 2" descr="C:\Documents and Settings\1434\Local Settings\Temporary Internet Files\Content.IE5\JN52QXPF\MPj04117530000[1].jpg"/>
          <p:cNvPicPr>
            <a:picLocks noChangeAspect="1" noChangeArrowheads="1"/>
          </p:cNvPicPr>
          <p:nvPr/>
        </p:nvPicPr>
        <p:blipFill>
          <a:blip r:embed="rId2" cstate="print"/>
          <a:srcRect/>
          <a:stretch>
            <a:fillRect/>
          </a:stretch>
        </p:blipFill>
        <p:spPr bwMode="auto">
          <a:xfrm>
            <a:off x="4114800" y="1905000"/>
            <a:ext cx="1447800" cy="1447800"/>
          </a:xfrm>
          <a:prstGeom prst="rect">
            <a:avLst/>
          </a:prstGeom>
          <a:noFill/>
        </p:spPr>
      </p:pic>
      <p:sp>
        <p:nvSpPr>
          <p:cNvPr id="7" name="TextBox 6"/>
          <p:cNvSpPr txBox="1"/>
          <p:nvPr/>
        </p:nvSpPr>
        <p:spPr>
          <a:xfrm>
            <a:off x="685800" y="228600"/>
            <a:ext cx="7620000" cy="1200329"/>
          </a:xfrm>
          <a:prstGeom prst="rect">
            <a:avLst/>
          </a:prstGeom>
          <a:noFill/>
        </p:spPr>
        <p:txBody>
          <a:bodyPr wrap="square" rtlCol="0">
            <a:spAutoFit/>
          </a:bodyPr>
          <a:lstStyle/>
          <a:p>
            <a:r>
              <a:rPr lang="en-US" sz="2400" b="1" dirty="0" smtClean="0"/>
              <a:t>Both girls set goals and keep track of how many homework problems they get right during each week.  Listed below are their scores for one week.  </a:t>
            </a:r>
            <a:endParaRPr lang="en-US" sz="2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09600" y="1905000"/>
            <a:ext cx="4724400" cy="3048000"/>
          </a:xfrm>
          <a:prstGeom prst="rect">
            <a:avLst/>
          </a:prstGeom>
          <a:solidFill>
            <a:srgbClr val="00B050">
              <a:alpha val="78000"/>
            </a:srgb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bg1"/>
                </a:solidFill>
                <a:effectLst/>
                <a:uLnTx/>
                <a:uFillTx/>
                <a:latin typeface="Lucida Sans" pitchFamily="34" charset="0"/>
              </a:rPr>
              <a:t>Kim: </a:t>
            </a:r>
            <a:endParaRPr kumimoji="0" lang="en-US" sz="3600" b="1" i="0" u="none" strike="noStrike" kern="1200" cap="none" spc="0" normalizeH="0" noProof="0" dirty="0" smtClean="0">
              <a:ln>
                <a:noFill/>
              </a:ln>
              <a:solidFill>
                <a:schemeClr val="bg1"/>
              </a:solidFill>
              <a:effectLst/>
              <a:uLnTx/>
              <a:uFillTx/>
              <a:latin typeface="Lucida Sans" pitchFamily="34" charset="0"/>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Monday ~ 45</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Tuesday ~35</a:t>
            </a:r>
          </a:p>
          <a:p>
            <a:pPr lvl="0">
              <a:spcBef>
                <a:spcPct val="0"/>
              </a:spcBef>
              <a:buFont typeface="Arial" pitchFamily="34" charset="0"/>
              <a:buChar char="•"/>
              <a:defRPr/>
            </a:pPr>
            <a:r>
              <a:rPr lang="en-US" sz="2400" b="1" dirty="0" smtClean="0">
                <a:solidFill>
                  <a:sysClr val="windowText" lastClr="000000"/>
                </a:solidFill>
                <a:latin typeface="Lucida Bright" pitchFamily="18" charset="0"/>
              </a:rPr>
              <a:t>Wednesday ~ 50</a:t>
            </a:r>
          </a:p>
          <a:p>
            <a:pPr lvl="0">
              <a:spcBef>
                <a:spcPct val="0"/>
              </a:spcBef>
              <a:buFont typeface="Arial" pitchFamily="34" charset="0"/>
              <a:buChar char="•"/>
              <a:defRPr/>
            </a:pPr>
            <a:r>
              <a:rPr lang="en-US" sz="2400" b="1" dirty="0" smtClean="0">
                <a:solidFill>
                  <a:sysClr val="windowText" lastClr="000000"/>
                </a:solidFill>
                <a:latin typeface="Lucida Bright" pitchFamily="18" charset="0"/>
              </a:rPr>
              <a:t>Thursday ~30</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sp>
        <p:nvSpPr>
          <p:cNvPr id="5" name="Title 1"/>
          <p:cNvSpPr txBox="1">
            <a:spLocks/>
          </p:cNvSpPr>
          <p:nvPr/>
        </p:nvSpPr>
        <p:spPr>
          <a:xfrm>
            <a:off x="4343400" y="2667000"/>
            <a:ext cx="3429000" cy="3505200"/>
          </a:xfrm>
          <a:prstGeom prst="rect">
            <a:avLst/>
          </a:prstGeom>
          <a:solidFill>
            <a:schemeClr val="accent2">
              <a:lumMod val="75000"/>
            </a:scheme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bg1"/>
                </a:solidFill>
                <a:effectLst/>
                <a:uLnTx/>
                <a:uFillTx/>
                <a:latin typeface="Lucida Sans" pitchFamily="34" charset="0"/>
              </a:rPr>
              <a:t>Gwen:</a:t>
            </a:r>
            <a:endParaRPr kumimoji="0" lang="en-US" sz="3200" b="1" i="0" u="none" strike="noStrike" kern="1200" cap="none" spc="0" normalizeH="0" noProof="0" dirty="0" smtClean="0">
              <a:ln>
                <a:noFill/>
              </a:ln>
              <a:solidFill>
                <a:schemeClr val="bg1"/>
              </a:solidFill>
              <a:effectLst/>
              <a:uLnTx/>
              <a:uFillTx/>
              <a:latin typeface="Lucida Sans"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noProof="0" dirty="0" smtClean="0">
              <a:ln>
                <a:noFill/>
              </a:ln>
              <a:solidFill>
                <a:sysClr val="windowText" lastClr="000000"/>
              </a:solidFill>
              <a:effectLst/>
              <a:uLnTx/>
              <a:uFillTx/>
              <a:latin typeface="Lucida Bright" pitchFamily="18" charset="0"/>
            </a:endParaRPr>
          </a:p>
          <a:p>
            <a:pPr lvl="0">
              <a:spcBef>
                <a:spcPct val="0"/>
              </a:spcBef>
              <a:buFont typeface="Arial" pitchFamily="34" charset="0"/>
              <a:buChar char="•"/>
              <a:defRPr/>
            </a:pPr>
            <a:r>
              <a:rPr lang="en-US" sz="2400" b="1" dirty="0" smtClean="0">
                <a:solidFill>
                  <a:schemeClr val="bg1"/>
                </a:solidFill>
                <a:latin typeface="Lucida Bright" pitchFamily="18" charset="0"/>
              </a:rPr>
              <a:t>Monday 	  ~ 45</a:t>
            </a:r>
          </a:p>
          <a:p>
            <a:pPr lvl="0">
              <a:spcBef>
                <a:spcPct val="0"/>
              </a:spcBef>
              <a:buFont typeface="Arial" pitchFamily="34" charset="0"/>
              <a:buChar char="•"/>
              <a:defRPr/>
            </a:pPr>
            <a:r>
              <a:rPr lang="en-US" sz="2400" b="1" dirty="0" smtClean="0">
                <a:solidFill>
                  <a:schemeClr val="bg1"/>
                </a:solidFill>
                <a:latin typeface="Lucida Bright" pitchFamily="18" charset="0"/>
              </a:rPr>
              <a:t>Tuesday 	  ~45</a:t>
            </a:r>
          </a:p>
          <a:p>
            <a:pPr lvl="0">
              <a:spcBef>
                <a:spcPct val="0"/>
              </a:spcBef>
              <a:buFont typeface="Arial" pitchFamily="34" charset="0"/>
              <a:buChar char="•"/>
              <a:defRPr/>
            </a:pPr>
            <a:r>
              <a:rPr lang="en-US" sz="2400" b="1" dirty="0" smtClean="0">
                <a:solidFill>
                  <a:schemeClr val="bg1"/>
                </a:solidFill>
                <a:latin typeface="Lucida Bright" pitchFamily="18" charset="0"/>
              </a:rPr>
              <a:t>Wednesday ~ 45</a:t>
            </a:r>
          </a:p>
          <a:p>
            <a:pPr lvl="0">
              <a:spcBef>
                <a:spcPct val="0"/>
              </a:spcBef>
              <a:buFont typeface="Arial" pitchFamily="34" charset="0"/>
              <a:buChar char="•"/>
              <a:defRPr/>
            </a:pPr>
            <a:r>
              <a:rPr lang="en-US" sz="2400" b="1" dirty="0" smtClean="0">
                <a:solidFill>
                  <a:schemeClr val="bg1"/>
                </a:solidFill>
                <a:latin typeface="Lucida Bright" pitchFamily="18" charset="0"/>
              </a:rPr>
              <a:t>Thursday 	  ~45</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sp>
        <p:nvSpPr>
          <p:cNvPr id="7" name="TextBox 6"/>
          <p:cNvSpPr txBox="1"/>
          <p:nvPr/>
        </p:nvSpPr>
        <p:spPr>
          <a:xfrm>
            <a:off x="685800" y="228600"/>
            <a:ext cx="7620000" cy="1569660"/>
          </a:xfrm>
          <a:prstGeom prst="rect">
            <a:avLst/>
          </a:prstGeom>
          <a:noFill/>
        </p:spPr>
        <p:txBody>
          <a:bodyPr wrap="square" rtlCol="0">
            <a:spAutoFit/>
          </a:bodyPr>
          <a:lstStyle/>
          <a:p>
            <a:r>
              <a:rPr lang="en-US" sz="2400" b="1" dirty="0" smtClean="0"/>
              <a:t>Both girls put a lot of effort into their school work.  Even with a busy schedule after school, they both study every Monday through Thursday.  How much time does each young lady spend studying?</a:t>
            </a:r>
            <a:endParaRPr lang="en-US" sz="2400" b="1" dirty="0"/>
          </a:p>
        </p:txBody>
      </p:sp>
      <p:pic>
        <p:nvPicPr>
          <p:cNvPr id="1026" name="Picture 2" descr="C:\Documents and Settings\1434\Local Settings\Temporary Internet Files\Content.IE5\JN52QXPF\MCj03974900000[1].wmf"/>
          <p:cNvPicPr>
            <a:picLocks noChangeAspect="1" noChangeArrowheads="1"/>
          </p:cNvPicPr>
          <p:nvPr/>
        </p:nvPicPr>
        <p:blipFill>
          <a:blip r:embed="rId2" cstate="print"/>
          <a:srcRect/>
          <a:stretch>
            <a:fillRect/>
          </a:stretch>
        </p:blipFill>
        <p:spPr bwMode="auto">
          <a:xfrm>
            <a:off x="1676400" y="4572000"/>
            <a:ext cx="3107200" cy="166329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09600" y="1905000"/>
            <a:ext cx="4724400" cy="3048000"/>
          </a:xfrm>
          <a:prstGeom prst="rect">
            <a:avLst/>
          </a:prstGeom>
          <a:solidFill>
            <a:srgbClr val="00B050">
              <a:alpha val="78000"/>
            </a:srgb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Lucida Sans" pitchFamily="34" charset="0"/>
              </a:rPr>
              <a:t>Kim: </a:t>
            </a:r>
            <a:endParaRPr kumimoji="0" lang="en-US" sz="3600" b="1" i="0" u="none" strike="noStrike" kern="1200" cap="none" spc="0" normalizeH="0" noProof="0" dirty="0" smtClean="0">
              <a:ln>
                <a:noFill/>
              </a:ln>
              <a:solidFill>
                <a:schemeClr val="tx1"/>
              </a:solidFill>
              <a:effectLst/>
              <a:uLnTx/>
              <a:uFillTx/>
              <a:latin typeface="Lucida Sans" pitchFamily="34" charset="0"/>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3600" b="1" dirty="0" smtClean="0">
                <a:solidFill>
                  <a:schemeClr val="tx1"/>
                </a:solidFill>
                <a:latin typeface="Lucida Bright" pitchFamily="18" charset="0"/>
              </a:rPr>
              <a:t>June </a:t>
            </a:r>
            <a:r>
              <a:rPr lang="en-US" sz="3600" b="1" dirty="0" smtClean="0">
                <a:solidFill>
                  <a:schemeClr val="tx1"/>
                </a:solidFill>
                <a:latin typeface="Lucida Bright" pitchFamily="18" charset="0"/>
              </a:rPr>
              <a:t>	 ~ </a:t>
            </a:r>
            <a:r>
              <a:rPr lang="en-US" sz="3600" b="1" dirty="0" smtClean="0">
                <a:solidFill>
                  <a:schemeClr val="tx1"/>
                </a:solidFill>
                <a:latin typeface="Lucida Bright" pitchFamily="18" charset="0"/>
              </a:rPr>
              <a:t>23</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3600" b="1" dirty="0" smtClean="0">
                <a:solidFill>
                  <a:schemeClr val="tx1"/>
                </a:solidFill>
                <a:latin typeface="Lucida Bright" pitchFamily="18" charset="0"/>
              </a:rPr>
              <a:t>July </a:t>
            </a:r>
            <a:r>
              <a:rPr lang="en-US" sz="3600" b="1" dirty="0" smtClean="0">
                <a:solidFill>
                  <a:schemeClr val="tx1"/>
                </a:solidFill>
                <a:latin typeface="Lucida Bright" pitchFamily="18" charset="0"/>
              </a:rPr>
              <a:t>	 ~</a:t>
            </a:r>
            <a:r>
              <a:rPr lang="en-US" sz="3600" b="1" dirty="0" smtClean="0">
                <a:solidFill>
                  <a:schemeClr val="tx1"/>
                </a:solidFill>
                <a:latin typeface="Lucida Bright" pitchFamily="18" charset="0"/>
              </a:rPr>
              <a:t>14</a:t>
            </a:r>
          </a:p>
          <a:p>
            <a:pPr lvl="0">
              <a:spcBef>
                <a:spcPct val="0"/>
              </a:spcBef>
              <a:buFont typeface="Arial" pitchFamily="34" charset="0"/>
              <a:buChar char="•"/>
              <a:defRPr/>
            </a:pPr>
            <a:r>
              <a:rPr lang="en-US" sz="3600" b="1" dirty="0" smtClean="0">
                <a:solidFill>
                  <a:schemeClr val="tx1"/>
                </a:solidFill>
                <a:latin typeface="Lucida Bright" pitchFamily="18" charset="0"/>
              </a:rPr>
              <a:t>August ~ 9</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sp>
        <p:nvSpPr>
          <p:cNvPr id="5" name="Title 1"/>
          <p:cNvSpPr txBox="1">
            <a:spLocks/>
          </p:cNvSpPr>
          <p:nvPr/>
        </p:nvSpPr>
        <p:spPr>
          <a:xfrm>
            <a:off x="4343400" y="2667000"/>
            <a:ext cx="3733800" cy="3505200"/>
          </a:xfrm>
          <a:prstGeom prst="rect">
            <a:avLst/>
          </a:prstGeom>
          <a:solidFill>
            <a:schemeClr val="accent2">
              <a:lumMod val="75000"/>
            </a:scheme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Lucida Sans" pitchFamily="34" charset="0"/>
              </a:rPr>
              <a:t>Gwen:</a:t>
            </a:r>
            <a:endParaRPr kumimoji="0" lang="en-US" sz="3200" b="1" i="0" u="none" strike="noStrike" kern="1200" cap="none" spc="0" normalizeH="0" noProof="0" dirty="0" smtClean="0">
              <a:ln>
                <a:noFill/>
              </a:ln>
              <a:solidFill>
                <a:schemeClr val="tx1"/>
              </a:solidFill>
              <a:effectLst/>
              <a:uLnTx/>
              <a:uFillTx/>
              <a:latin typeface="Lucida Sans" pitchFamily="34" charset="0"/>
            </a:endParaRPr>
          </a:p>
          <a:p>
            <a:pPr lvl="0">
              <a:spcBef>
                <a:spcPct val="0"/>
              </a:spcBef>
              <a:buFont typeface="Arial" pitchFamily="34" charset="0"/>
              <a:buChar char="•"/>
              <a:defRPr/>
            </a:pPr>
            <a:r>
              <a:rPr lang="en-US" sz="3600" b="1" dirty="0" smtClean="0">
                <a:solidFill>
                  <a:schemeClr val="bg1"/>
                </a:solidFill>
                <a:latin typeface="Lucida Bright" pitchFamily="18" charset="0"/>
              </a:rPr>
              <a:t>June </a:t>
            </a:r>
            <a:r>
              <a:rPr lang="en-US" sz="3600" b="1" dirty="0" smtClean="0">
                <a:solidFill>
                  <a:schemeClr val="bg1"/>
                </a:solidFill>
                <a:latin typeface="Lucida Bright" pitchFamily="18" charset="0"/>
              </a:rPr>
              <a:t>	  ~ </a:t>
            </a:r>
            <a:r>
              <a:rPr lang="en-US" sz="3600" b="1" dirty="0" smtClean="0">
                <a:solidFill>
                  <a:schemeClr val="bg1"/>
                </a:solidFill>
                <a:latin typeface="Lucida Bright" pitchFamily="18" charset="0"/>
              </a:rPr>
              <a:t>11</a:t>
            </a:r>
          </a:p>
          <a:p>
            <a:pPr lvl="0">
              <a:spcBef>
                <a:spcPct val="0"/>
              </a:spcBef>
              <a:buFont typeface="Arial" pitchFamily="34" charset="0"/>
              <a:buChar char="•"/>
              <a:defRPr/>
            </a:pPr>
            <a:r>
              <a:rPr lang="en-US" sz="3600" b="1" dirty="0" smtClean="0">
                <a:solidFill>
                  <a:schemeClr val="bg1"/>
                </a:solidFill>
                <a:latin typeface="Lucida Bright" pitchFamily="18" charset="0"/>
              </a:rPr>
              <a:t>July </a:t>
            </a:r>
            <a:r>
              <a:rPr lang="en-US" sz="3600" b="1" dirty="0" smtClean="0">
                <a:solidFill>
                  <a:schemeClr val="bg1"/>
                </a:solidFill>
                <a:latin typeface="Lucida Bright" pitchFamily="18" charset="0"/>
              </a:rPr>
              <a:t>	  ~</a:t>
            </a:r>
            <a:r>
              <a:rPr lang="en-US" sz="3600" b="1" dirty="0" smtClean="0">
                <a:solidFill>
                  <a:schemeClr val="bg1"/>
                </a:solidFill>
                <a:latin typeface="Lucida Bright" pitchFamily="18" charset="0"/>
              </a:rPr>
              <a:t>11</a:t>
            </a:r>
          </a:p>
          <a:p>
            <a:pPr lvl="0">
              <a:spcBef>
                <a:spcPct val="0"/>
              </a:spcBef>
              <a:buFont typeface="Arial" pitchFamily="34" charset="0"/>
              <a:buChar char="•"/>
              <a:defRPr/>
            </a:pPr>
            <a:r>
              <a:rPr lang="en-US" sz="3600" b="1" dirty="0" smtClean="0">
                <a:solidFill>
                  <a:schemeClr val="bg1"/>
                </a:solidFill>
                <a:latin typeface="Lucida Bright" pitchFamily="18" charset="0"/>
              </a:rPr>
              <a:t>August </a:t>
            </a:r>
            <a:r>
              <a:rPr lang="en-US" sz="3600" b="1" dirty="0" smtClean="0">
                <a:solidFill>
                  <a:schemeClr val="bg1"/>
                </a:solidFill>
                <a:latin typeface="Lucida Bright" pitchFamily="18" charset="0"/>
              </a:rPr>
              <a:t> ~ </a:t>
            </a:r>
            <a:r>
              <a:rPr lang="en-US" sz="3600" b="1" dirty="0" smtClean="0">
                <a:solidFill>
                  <a:schemeClr val="bg1"/>
                </a:solidFill>
                <a:latin typeface="Lucida Bright" pitchFamily="18" charset="0"/>
              </a:rPr>
              <a:t>11</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sp>
        <p:nvSpPr>
          <p:cNvPr id="7" name="TextBox 6"/>
          <p:cNvSpPr txBox="1"/>
          <p:nvPr/>
        </p:nvSpPr>
        <p:spPr>
          <a:xfrm>
            <a:off x="685800" y="228600"/>
            <a:ext cx="7620000" cy="1569660"/>
          </a:xfrm>
          <a:prstGeom prst="rect">
            <a:avLst/>
          </a:prstGeom>
          <a:noFill/>
        </p:spPr>
        <p:txBody>
          <a:bodyPr wrap="square" rtlCol="0">
            <a:spAutoFit/>
          </a:bodyPr>
          <a:lstStyle/>
          <a:p>
            <a:r>
              <a:rPr lang="en-US" sz="2400" b="1" dirty="0" smtClean="0"/>
              <a:t>Both girls spend Sunday afternoons fishing with their parents.  Listed below is the number of fish each girl caught last summer.  How many fish did each girl catch during those three months?   </a:t>
            </a:r>
            <a:endParaRPr lang="en-US" sz="2400" b="1" dirty="0"/>
          </a:p>
        </p:txBody>
      </p:sp>
      <p:pic>
        <p:nvPicPr>
          <p:cNvPr id="3074" name="Picture 2" descr="C:\Documents and Settings\1434\Local Settings\Temporary Internet Files\Content.IE5\WD71UUT9\MCj04375730000[1].wmf"/>
          <p:cNvPicPr>
            <a:picLocks noChangeAspect="1" noChangeArrowheads="1"/>
          </p:cNvPicPr>
          <p:nvPr/>
        </p:nvPicPr>
        <p:blipFill>
          <a:blip r:embed="rId2" cstate="print"/>
          <a:srcRect/>
          <a:stretch>
            <a:fillRect/>
          </a:stretch>
        </p:blipFill>
        <p:spPr bwMode="auto">
          <a:xfrm>
            <a:off x="1905000" y="4495800"/>
            <a:ext cx="2259496" cy="2362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1752600"/>
            <a:ext cx="4724400" cy="4800600"/>
          </a:xfrm>
          <a:prstGeom prst="rect">
            <a:avLst/>
          </a:prstGeom>
          <a:solidFill>
            <a:srgbClr val="0DFF7A">
              <a:alpha val="78000"/>
            </a:srgb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bg1"/>
                </a:solidFill>
                <a:effectLst/>
                <a:uLnTx/>
                <a:uFillTx/>
                <a:latin typeface="Lucida Sans" pitchFamily="34" charset="0"/>
              </a:rPr>
              <a:t>Kim:</a:t>
            </a:r>
            <a:r>
              <a:rPr kumimoji="0" lang="en-US" sz="3600" b="1" i="0" u="none" strike="noStrike" kern="1200" cap="none" spc="0" normalizeH="0" baseline="0" noProof="0" dirty="0" smtClean="0">
                <a:ln>
                  <a:noFill/>
                </a:ln>
                <a:solidFill>
                  <a:schemeClr val="bg1"/>
                </a:solidFill>
                <a:effectLst/>
                <a:uLnTx/>
                <a:uFillTx/>
                <a:latin typeface="Lucida Sans" pitchFamily="34" charset="0"/>
              </a:rPr>
              <a:t> </a:t>
            </a:r>
            <a:endParaRPr kumimoji="0" lang="en-US" sz="3600" b="1" i="0" u="none" strike="noStrike" kern="1200" cap="none" spc="0" normalizeH="0" noProof="0" dirty="0" smtClean="0">
              <a:ln>
                <a:noFill/>
              </a:ln>
              <a:solidFill>
                <a:schemeClr val="bg1"/>
              </a:solidFill>
              <a:effectLst/>
              <a:uLnTx/>
              <a:uFillTx/>
              <a:latin typeface="Lucida Sans" pitchFamily="34" charset="0"/>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January ~  $3</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February ~$5</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March ~ $6</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April ~ $2</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May ~ $8</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June ~ $3</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July ~ $5</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August ~ $3</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September ~$4</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October ~ $11</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November ~$3</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1" dirty="0" smtClean="0">
                <a:solidFill>
                  <a:sysClr val="windowText" lastClr="000000"/>
                </a:solidFill>
                <a:latin typeface="Lucida Bright" pitchFamily="18" charset="0"/>
              </a:rPr>
              <a:t>December ~ $2</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sp>
        <p:nvSpPr>
          <p:cNvPr id="5" name="Title 1"/>
          <p:cNvSpPr txBox="1">
            <a:spLocks/>
          </p:cNvSpPr>
          <p:nvPr/>
        </p:nvSpPr>
        <p:spPr>
          <a:xfrm>
            <a:off x="4343400" y="1600200"/>
            <a:ext cx="4191000" cy="4953000"/>
          </a:xfrm>
          <a:prstGeom prst="rect">
            <a:avLst/>
          </a:prstGeom>
          <a:solidFill>
            <a:schemeClr val="accent2">
              <a:lumMod val="75000"/>
            </a:schemeClr>
          </a:solidFill>
          <a:ln w="76200" cap="flat" cmpd="sng" algn="ctr">
            <a:solidFill>
              <a:schemeClr val="accent2"/>
            </a:solidFill>
            <a:prstDash val="solid"/>
          </a:ln>
          <a:effectLst>
            <a:innerShdw blurRad="63500" dist="50800" dir="135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1" i="0" u="none" strike="noStrike" kern="1200" cap="none" spc="0" normalizeH="0" baseline="0" noProof="0" dirty="0" smtClean="0">
              <a:ln>
                <a:noFill/>
              </a:ln>
              <a:solidFill>
                <a:schemeClr val="bg1"/>
              </a:solidFill>
              <a:effectLst/>
              <a:uLnTx/>
              <a:uFillTx/>
              <a:latin typeface="Lucida Sans"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bg1"/>
                </a:solidFill>
                <a:effectLst/>
                <a:uLnTx/>
                <a:uFillTx/>
                <a:latin typeface="Lucida Sans" pitchFamily="34" charset="0"/>
              </a:rPr>
              <a:t>Gwen:</a:t>
            </a:r>
            <a:endParaRPr kumimoji="0" lang="en-US" sz="2800" b="1" i="0" u="none" strike="noStrike" kern="1200" cap="none" spc="0" normalizeH="0" noProof="0" dirty="0" smtClean="0">
              <a:ln>
                <a:noFill/>
              </a:ln>
              <a:solidFill>
                <a:schemeClr val="bg1"/>
              </a:solidFill>
              <a:effectLst/>
              <a:uLnTx/>
              <a:uFillTx/>
              <a:latin typeface="Lucida Sans" pitchFamily="34" charset="0"/>
            </a:endParaRPr>
          </a:p>
          <a:p>
            <a:pPr lvl="0" algn="r">
              <a:spcBef>
                <a:spcPct val="0"/>
              </a:spcBef>
              <a:defRPr/>
            </a:pPr>
            <a:r>
              <a:rPr lang="en-US" sz="2400" b="1" dirty="0" smtClean="0">
                <a:solidFill>
                  <a:schemeClr val="bg1"/>
                </a:solidFill>
                <a:latin typeface="Lucida Bright" pitchFamily="18" charset="0"/>
              </a:rPr>
              <a:t>January ~  $4</a:t>
            </a:r>
          </a:p>
          <a:p>
            <a:pPr lvl="0" algn="r">
              <a:spcBef>
                <a:spcPct val="0"/>
              </a:spcBef>
              <a:defRPr/>
            </a:pPr>
            <a:r>
              <a:rPr lang="en-US" sz="2400" b="1" dirty="0" smtClean="0">
                <a:solidFill>
                  <a:schemeClr val="bg1"/>
                </a:solidFill>
                <a:latin typeface="Lucida Bright" pitchFamily="18" charset="0"/>
              </a:rPr>
              <a:t>February ~$4</a:t>
            </a:r>
          </a:p>
          <a:p>
            <a:pPr lvl="0" algn="r">
              <a:spcBef>
                <a:spcPct val="0"/>
              </a:spcBef>
              <a:defRPr/>
            </a:pPr>
            <a:r>
              <a:rPr lang="en-US" sz="2400" b="1" dirty="0" smtClean="0">
                <a:solidFill>
                  <a:schemeClr val="bg1"/>
                </a:solidFill>
                <a:latin typeface="Lucida Bright" pitchFamily="18" charset="0"/>
              </a:rPr>
              <a:t>March ~ $4</a:t>
            </a:r>
          </a:p>
          <a:p>
            <a:pPr lvl="0" algn="r">
              <a:spcBef>
                <a:spcPct val="0"/>
              </a:spcBef>
              <a:defRPr/>
            </a:pPr>
            <a:r>
              <a:rPr lang="en-US" sz="2400" b="1" dirty="0" smtClean="0">
                <a:solidFill>
                  <a:schemeClr val="bg1"/>
                </a:solidFill>
                <a:latin typeface="Lucida Bright" pitchFamily="18" charset="0"/>
              </a:rPr>
              <a:t>April ~ $4</a:t>
            </a:r>
          </a:p>
          <a:p>
            <a:pPr lvl="0" algn="r">
              <a:spcBef>
                <a:spcPct val="0"/>
              </a:spcBef>
              <a:defRPr/>
            </a:pPr>
            <a:r>
              <a:rPr lang="en-US" sz="2400" b="1" dirty="0" smtClean="0">
                <a:solidFill>
                  <a:schemeClr val="bg1"/>
                </a:solidFill>
                <a:latin typeface="Lucida Bright" pitchFamily="18" charset="0"/>
              </a:rPr>
              <a:t>May ~ $4</a:t>
            </a:r>
          </a:p>
          <a:p>
            <a:pPr lvl="0" algn="r">
              <a:spcBef>
                <a:spcPct val="0"/>
              </a:spcBef>
              <a:defRPr/>
            </a:pPr>
            <a:r>
              <a:rPr lang="en-US" sz="2400" b="1" dirty="0" smtClean="0">
                <a:solidFill>
                  <a:schemeClr val="bg1"/>
                </a:solidFill>
                <a:latin typeface="Lucida Bright" pitchFamily="18" charset="0"/>
              </a:rPr>
              <a:t>June ~ $4</a:t>
            </a:r>
          </a:p>
          <a:p>
            <a:pPr lvl="0" algn="r">
              <a:spcBef>
                <a:spcPct val="0"/>
              </a:spcBef>
              <a:defRPr/>
            </a:pPr>
            <a:r>
              <a:rPr lang="en-US" sz="2400" b="1" dirty="0" smtClean="0">
                <a:solidFill>
                  <a:schemeClr val="bg1"/>
                </a:solidFill>
                <a:latin typeface="Lucida Bright" pitchFamily="18" charset="0"/>
              </a:rPr>
              <a:t>July ~ $4</a:t>
            </a:r>
          </a:p>
          <a:p>
            <a:pPr lvl="0" algn="r">
              <a:spcBef>
                <a:spcPct val="0"/>
              </a:spcBef>
              <a:defRPr/>
            </a:pPr>
            <a:r>
              <a:rPr lang="en-US" sz="2400" b="1" dirty="0" smtClean="0">
                <a:solidFill>
                  <a:schemeClr val="bg1"/>
                </a:solidFill>
                <a:latin typeface="Lucida Bright" pitchFamily="18" charset="0"/>
              </a:rPr>
              <a:t>August ~ $4</a:t>
            </a:r>
          </a:p>
          <a:p>
            <a:pPr lvl="0" algn="r">
              <a:spcBef>
                <a:spcPct val="0"/>
              </a:spcBef>
              <a:defRPr/>
            </a:pPr>
            <a:r>
              <a:rPr lang="en-US" sz="2400" b="1" dirty="0" smtClean="0">
                <a:solidFill>
                  <a:schemeClr val="bg1"/>
                </a:solidFill>
                <a:latin typeface="Lucida Bright" pitchFamily="18" charset="0"/>
              </a:rPr>
              <a:t>September ~$4</a:t>
            </a:r>
          </a:p>
          <a:p>
            <a:pPr lvl="0" algn="r">
              <a:spcBef>
                <a:spcPct val="0"/>
              </a:spcBef>
              <a:defRPr/>
            </a:pPr>
            <a:r>
              <a:rPr lang="en-US" sz="2400" b="1" dirty="0" smtClean="0">
                <a:solidFill>
                  <a:schemeClr val="bg1"/>
                </a:solidFill>
                <a:latin typeface="Lucida Bright" pitchFamily="18" charset="0"/>
              </a:rPr>
              <a:t>October ~ $4</a:t>
            </a:r>
          </a:p>
          <a:p>
            <a:pPr lvl="0" algn="r">
              <a:spcBef>
                <a:spcPct val="0"/>
              </a:spcBef>
              <a:defRPr/>
            </a:pPr>
            <a:r>
              <a:rPr lang="en-US" sz="2400" b="1" dirty="0" smtClean="0">
                <a:solidFill>
                  <a:schemeClr val="bg1"/>
                </a:solidFill>
                <a:latin typeface="Lucida Bright" pitchFamily="18" charset="0"/>
              </a:rPr>
              <a:t>November ~$4</a:t>
            </a:r>
          </a:p>
          <a:p>
            <a:pPr lvl="0" algn="r">
              <a:spcBef>
                <a:spcPct val="0"/>
              </a:spcBef>
              <a:defRPr/>
            </a:pPr>
            <a:r>
              <a:rPr lang="en-US" sz="2400" b="1" dirty="0" smtClean="0">
                <a:solidFill>
                  <a:schemeClr val="bg1"/>
                </a:solidFill>
                <a:latin typeface="Lucida Bright" pitchFamily="18" charset="0"/>
              </a:rPr>
              <a:t>December ~ $4</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Lucida Bright" pitchFamily="18" charset="0"/>
            </a:endParaRPr>
          </a:p>
        </p:txBody>
      </p:sp>
      <p:sp>
        <p:nvSpPr>
          <p:cNvPr id="7" name="TextBox 6"/>
          <p:cNvSpPr txBox="1"/>
          <p:nvPr/>
        </p:nvSpPr>
        <p:spPr>
          <a:xfrm>
            <a:off x="685800" y="381000"/>
            <a:ext cx="7620000" cy="1200329"/>
          </a:xfrm>
          <a:prstGeom prst="rect">
            <a:avLst/>
          </a:prstGeom>
          <a:noFill/>
        </p:spPr>
        <p:txBody>
          <a:bodyPr wrap="square" rtlCol="0">
            <a:spAutoFit/>
          </a:bodyPr>
          <a:lstStyle/>
          <a:p>
            <a:r>
              <a:rPr lang="en-US" sz="2400" b="1" dirty="0" smtClean="0"/>
              <a:t>Both girls put a few dollars from their allowance into their personal savings account—also known as a piggy bank.  Find out how much money each girl saved last year. </a:t>
            </a:r>
            <a:endParaRPr lang="en-US" sz="2400" b="1" dirty="0"/>
          </a:p>
        </p:txBody>
      </p:sp>
      <p:pic>
        <p:nvPicPr>
          <p:cNvPr id="4098" name="Picture 2" descr="C:\Documents and Settings\1434\Local Settings\Temporary Internet Files\Content.IE5\JN52QXPF\MCj04134840000[1].wmf"/>
          <p:cNvPicPr>
            <a:picLocks noChangeAspect="1" noChangeArrowheads="1"/>
          </p:cNvPicPr>
          <p:nvPr/>
        </p:nvPicPr>
        <p:blipFill>
          <a:blip r:embed="rId2" cstate="print"/>
          <a:srcRect/>
          <a:stretch>
            <a:fillRect/>
          </a:stretch>
        </p:blipFill>
        <p:spPr bwMode="auto">
          <a:xfrm>
            <a:off x="3200400" y="2133600"/>
            <a:ext cx="2966519" cy="305223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098" name="Text Box 6"/>
          <p:cNvSpPr txBox="1">
            <a:spLocks noChangeArrowheads="1"/>
          </p:cNvSpPr>
          <p:nvPr/>
        </p:nvSpPr>
        <p:spPr bwMode="auto">
          <a:xfrm>
            <a:off x="1905000" y="3276600"/>
            <a:ext cx="3429000" cy="366713"/>
          </a:xfrm>
          <a:prstGeom prst="rect">
            <a:avLst/>
          </a:prstGeom>
          <a:noFill/>
          <a:ln w="9525">
            <a:noFill/>
            <a:miter lim="800000"/>
            <a:headEnd/>
            <a:tailEnd/>
          </a:ln>
        </p:spPr>
        <p:txBody>
          <a:bodyPr>
            <a:spAutoFit/>
          </a:bodyPr>
          <a:lstStyle/>
          <a:p>
            <a:pPr>
              <a:spcBef>
                <a:spcPct val="50000"/>
              </a:spcBef>
            </a:pPr>
            <a:endParaRPr lang="en-US"/>
          </a:p>
        </p:txBody>
      </p:sp>
      <p:sp>
        <p:nvSpPr>
          <p:cNvPr id="4099" name="Rectangle 7"/>
          <p:cNvSpPr>
            <a:spLocks noChangeArrowheads="1"/>
          </p:cNvSpPr>
          <p:nvPr/>
        </p:nvSpPr>
        <p:spPr bwMode="auto">
          <a:xfrm>
            <a:off x="381000" y="990600"/>
            <a:ext cx="8229600" cy="1143000"/>
          </a:xfrm>
          <a:prstGeom prst="rect">
            <a:avLst/>
          </a:prstGeom>
          <a:noFill/>
          <a:ln w="9525">
            <a:noFill/>
            <a:miter lim="800000"/>
            <a:headEnd/>
            <a:tailEnd/>
          </a:ln>
        </p:spPr>
        <p:txBody>
          <a:bodyPr anchor="ctr"/>
          <a:lstStyle/>
          <a:p>
            <a:r>
              <a:rPr lang="en-US" sz="4400" b="1" dirty="0">
                <a:solidFill>
                  <a:srgbClr val="00B050"/>
                </a:solidFill>
                <a:latin typeface="Kristen ITC" pitchFamily="66" charset="0"/>
              </a:rPr>
              <a:t>When do you </a:t>
            </a:r>
            <a:r>
              <a:rPr lang="en-US" sz="4400" b="1" u="sng" dirty="0">
                <a:solidFill>
                  <a:srgbClr val="0070C0"/>
                </a:solidFill>
                <a:latin typeface="Kristen ITC" pitchFamily="66" charset="0"/>
              </a:rPr>
              <a:t>add</a:t>
            </a:r>
            <a:r>
              <a:rPr lang="en-US" sz="4400" b="1" dirty="0">
                <a:solidFill>
                  <a:srgbClr val="00B050"/>
                </a:solidFill>
                <a:latin typeface="Kristen ITC" pitchFamily="66" charset="0"/>
              </a:rPr>
              <a:t>?</a:t>
            </a:r>
          </a:p>
        </p:txBody>
      </p:sp>
      <p:sp>
        <p:nvSpPr>
          <p:cNvPr id="4100" name="Text Box 9"/>
          <p:cNvSpPr txBox="1">
            <a:spLocks noChangeArrowheads="1"/>
          </p:cNvSpPr>
          <p:nvPr/>
        </p:nvSpPr>
        <p:spPr bwMode="auto">
          <a:xfrm>
            <a:off x="304800" y="1905000"/>
            <a:ext cx="8001000" cy="1066800"/>
          </a:xfrm>
          <a:prstGeom prst="rect">
            <a:avLst/>
          </a:prstGeom>
          <a:noFill/>
          <a:ln w="9525">
            <a:noFill/>
            <a:miter lim="800000"/>
            <a:headEnd/>
            <a:tailEnd/>
          </a:ln>
        </p:spPr>
        <p:txBody>
          <a:bodyPr>
            <a:spAutoFit/>
          </a:bodyPr>
          <a:lstStyle/>
          <a:p>
            <a:pPr>
              <a:spcBef>
                <a:spcPct val="50000"/>
              </a:spcBef>
            </a:pPr>
            <a:r>
              <a:rPr lang="en-US" sz="3200" b="1" dirty="0">
                <a:solidFill>
                  <a:schemeClr val="accent2">
                    <a:lumMod val="75000"/>
                  </a:schemeClr>
                </a:solidFill>
              </a:rPr>
              <a:t>When you are asked to find the total of a group of different numbers</a:t>
            </a:r>
          </a:p>
        </p:txBody>
      </p:sp>
      <p:sp>
        <p:nvSpPr>
          <p:cNvPr id="4101" name="Rectangle 10"/>
          <p:cNvSpPr>
            <a:spLocks noChangeArrowheads="1"/>
          </p:cNvSpPr>
          <p:nvPr/>
        </p:nvSpPr>
        <p:spPr bwMode="auto">
          <a:xfrm>
            <a:off x="533400" y="3352800"/>
            <a:ext cx="8229600" cy="1143000"/>
          </a:xfrm>
          <a:prstGeom prst="rect">
            <a:avLst/>
          </a:prstGeom>
          <a:noFill/>
          <a:ln w="9525">
            <a:noFill/>
            <a:miter lim="800000"/>
            <a:headEnd/>
            <a:tailEnd/>
          </a:ln>
        </p:spPr>
        <p:txBody>
          <a:bodyPr anchor="ctr"/>
          <a:lstStyle/>
          <a:p>
            <a:pPr algn="ctr"/>
            <a:r>
              <a:rPr lang="en-US" sz="4400" b="1" dirty="0">
                <a:solidFill>
                  <a:srgbClr val="00A44A"/>
                </a:solidFill>
                <a:latin typeface="Kristen ITC" pitchFamily="66" charset="0"/>
              </a:rPr>
              <a:t>When do you </a:t>
            </a:r>
            <a:r>
              <a:rPr lang="en-US" sz="4400" b="1" dirty="0">
                <a:solidFill>
                  <a:srgbClr val="0070C0"/>
                </a:solidFill>
                <a:latin typeface="Kristen ITC" pitchFamily="66" charset="0"/>
              </a:rPr>
              <a:t>multiply</a:t>
            </a:r>
            <a:r>
              <a:rPr lang="en-US" sz="4400" b="1" dirty="0">
                <a:solidFill>
                  <a:srgbClr val="00A44A"/>
                </a:solidFill>
                <a:latin typeface="Kristen ITC" pitchFamily="66" charset="0"/>
              </a:rPr>
              <a:t>?</a:t>
            </a:r>
          </a:p>
        </p:txBody>
      </p:sp>
      <p:sp>
        <p:nvSpPr>
          <p:cNvPr id="4102" name="Text Box 11"/>
          <p:cNvSpPr txBox="1">
            <a:spLocks noChangeArrowheads="1"/>
          </p:cNvSpPr>
          <p:nvPr/>
        </p:nvSpPr>
        <p:spPr bwMode="auto">
          <a:xfrm>
            <a:off x="1752600" y="4267200"/>
            <a:ext cx="6172200" cy="1066800"/>
          </a:xfrm>
          <a:prstGeom prst="rect">
            <a:avLst/>
          </a:prstGeom>
          <a:noFill/>
          <a:ln w="9525">
            <a:noFill/>
            <a:miter lim="800000"/>
            <a:headEnd/>
            <a:tailEnd/>
          </a:ln>
        </p:spPr>
        <p:txBody>
          <a:bodyPr>
            <a:spAutoFit/>
          </a:bodyPr>
          <a:lstStyle/>
          <a:p>
            <a:pPr>
              <a:spcBef>
                <a:spcPct val="50000"/>
              </a:spcBef>
            </a:pPr>
            <a:r>
              <a:rPr lang="en-US" sz="3200" b="1" dirty="0">
                <a:solidFill>
                  <a:schemeClr val="accent2">
                    <a:lumMod val="75000"/>
                  </a:schemeClr>
                </a:solidFill>
              </a:rPr>
              <a:t>When have to add the same number over and over again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fade">
                                      <p:cBhvr>
                                        <p:cTn id="7" dur="800" decel="100000"/>
                                        <p:tgtEl>
                                          <p:spTgt spid="4100"/>
                                        </p:tgtEl>
                                      </p:cBhvr>
                                    </p:animEffect>
                                    <p:anim calcmode="lin" valueType="num">
                                      <p:cBhvr>
                                        <p:cTn id="8" dur="800" decel="100000" fill="hold"/>
                                        <p:tgtEl>
                                          <p:spTgt spid="4100"/>
                                        </p:tgtEl>
                                        <p:attrNameLst>
                                          <p:attrName>style.rotation</p:attrName>
                                        </p:attrNameLst>
                                      </p:cBhvr>
                                      <p:tavLst>
                                        <p:tav tm="0">
                                          <p:val>
                                            <p:fltVal val="-90"/>
                                          </p:val>
                                        </p:tav>
                                        <p:tav tm="100000">
                                          <p:val>
                                            <p:fltVal val="0"/>
                                          </p:val>
                                        </p:tav>
                                      </p:tavLst>
                                    </p:anim>
                                    <p:anim calcmode="lin" valueType="num">
                                      <p:cBhvr>
                                        <p:cTn id="9" dur="800" decel="100000" fill="hold"/>
                                        <p:tgtEl>
                                          <p:spTgt spid="4100"/>
                                        </p:tgtEl>
                                        <p:attrNameLst>
                                          <p:attrName>ppt_x</p:attrName>
                                        </p:attrNameLst>
                                      </p:cBhvr>
                                      <p:tavLst>
                                        <p:tav tm="0">
                                          <p:val>
                                            <p:strVal val="#ppt_x+0.4"/>
                                          </p:val>
                                        </p:tav>
                                        <p:tav tm="100000">
                                          <p:val>
                                            <p:strVal val="#ppt_x-0.05"/>
                                          </p:val>
                                        </p:tav>
                                      </p:tavLst>
                                    </p:anim>
                                    <p:anim calcmode="lin" valueType="num">
                                      <p:cBhvr>
                                        <p:cTn id="10" dur="800" decel="100000" fill="hold"/>
                                        <p:tgtEl>
                                          <p:spTgt spid="410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10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10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4102"/>
                                        </p:tgtEl>
                                        <p:attrNameLst>
                                          <p:attrName>style.visibility</p:attrName>
                                        </p:attrNameLst>
                                      </p:cBhvr>
                                      <p:to>
                                        <p:strVal val="visible"/>
                                      </p:to>
                                    </p:set>
                                    <p:animEffect transition="in" filter="fade">
                                      <p:cBhvr>
                                        <p:cTn id="17" dur="800" decel="100000"/>
                                        <p:tgtEl>
                                          <p:spTgt spid="4102"/>
                                        </p:tgtEl>
                                      </p:cBhvr>
                                    </p:animEffect>
                                    <p:anim calcmode="lin" valueType="num">
                                      <p:cBhvr>
                                        <p:cTn id="18" dur="800" decel="100000" fill="hold"/>
                                        <p:tgtEl>
                                          <p:spTgt spid="4102"/>
                                        </p:tgtEl>
                                        <p:attrNameLst>
                                          <p:attrName>style.rotation</p:attrName>
                                        </p:attrNameLst>
                                      </p:cBhvr>
                                      <p:tavLst>
                                        <p:tav tm="0">
                                          <p:val>
                                            <p:fltVal val="-90"/>
                                          </p:val>
                                        </p:tav>
                                        <p:tav tm="100000">
                                          <p:val>
                                            <p:fltVal val="0"/>
                                          </p:val>
                                        </p:tav>
                                      </p:tavLst>
                                    </p:anim>
                                    <p:anim calcmode="lin" valueType="num">
                                      <p:cBhvr>
                                        <p:cTn id="19" dur="800" decel="100000" fill="hold"/>
                                        <p:tgtEl>
                                          <p:spTgt spid="4102"/>
                                        </p:tgtEl>
                                        <p:attrNameLst>
                                          <p:attrName>ppt_x</p:attrName>
                                        </p:attrNameLst>
                                      </p:cBhvr>
                                      <p:tavLst>
                                        <p:tav tm="0">
                                          <p:val>
                                            <p:strVal val="#ppt_x+0.4"/>
                                          </p:val>
                                        </p:tav>
                                        <p:tav tm="100000">
                                          <p:val>
                                            <p:strVal val="#ppt_x-0.05"/>
                                          </p:val>
                                        </p:tav>
                                      </p:tavLst>
                                    </p:anim>
                                    <p:anim calcmode="lin" valueType="num">
                                      <p:cBhvr>
                                        <p:cTn id="20" dur="800" decel="100000" fill="hold"/>
                                        <p:tgtEl>
                                          <p:spTgt spid="4102"/>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4102"/>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410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961</Words>
  <Application>Microsoft Office PowerPoint</Application>
  <PresentationFormat>On-screen Show (4:3)</PresentationFormat>
  <Paragraphs>210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Multiplication  as Repeated Addition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Suffolk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1434</dc:creator>
  <cp:lastModifiedBy>1434</cp:lastModifiedBy>
  <cp:revision>53</cp:revision>
  <dcterms:created xsi:type="dcterms:W3CDTF">2008-09-08T19:13:32Z</dcterms:created>
  <dcterms:modified xsi:type="dcterms:W3CDTF">2009-11-09T10:27:57Z</dcterms:modified>
</cp:coreProperties>
</file>